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76" r:id="rId1"/>
    <p:sldMasterId id="2147484279" r:id="rId2"/>
    <p:sldMasterId id="2147484267" r:id="rId3"/>
  </p:sldMasterIdLst>
  <p:notesMasterIdLst>
    <p:notesMasterId r:id="rId37"/>
  </p:notesMasterIdLst>
  <p:handoutMasterIdLst>
    <p:handoutMasterId r:id="rId38"/>
  </p:handoutMasterIdLst>
  <p:sldIdLst>
    <p:sldId id="375" r:id="rId4"/>
    <p:sldId id="536" r:id="rId5"/>
    <p:sldId id="416" r:id="rId6"/>
    <p:sldId id="485" r:id="rId7"/>
    <p:sldId id="493" r:id="rId8"/>
    <p:sldId id="494" r:id="rId9"/>
    <p:sldId id="486" r:id="rId10"/>
    <p:sldId id="514" r:id="rId11"/>
    <p:sldId id="515" r:id="rId12"/>
    <p:sldId id="512" r:id="rId13"/>
    <p:sldId id="527" r:id="rId14"/>
    <p:sldId id="500" r:id="rId15"/>
    <p:sldId id="498" r:id="rId16"/>
    <p:sldId id="501" r:id="rId17"/>
    <p:sldId id="504" r:id="rId18"/>
    <p:sldId id="505" r:id="rId19"/>
    <p:sldId id="506" r:id="rId20"/>
    <p:sldId id="507" r:id="rId21"/>
    <p:sldId id="532" r:id="rId22"/>
    <p:sldId id="534" r:id="rId23"/>
    <p:sldId id="519" r:id="rId24"/>
    <p:sldId id="517" r:id="rId25"/>
    <p:sldId id="535" r:id="rId26"/>
    <p:sldId id="521" r:id="rId27"/>
    <p:sldId id="520" r:id="rId28"/>
    <p:sldId id="525" r:id="rId29"/>
    <p:sldId id="482" r:id="rId30"/>
    <p:sldId id="523" r:id="rId31"/>
    <p:sldId id="476" r:id="rId32"/>
    <p:sldId id="533" r:id="rId33"/>
    <p:sldId id="528" r:id="rId34"/>
    <p:sldId id="529" r:id="rId35"/>
    <p:sldId id="530" r:id="rId36"/>
  </p:sldIdLst>
  <p:sldSz cx="9144000" cy="6858000" type="screen4x3"/>
  <p:notesSz cx="6797675" cy="9872663"/>
  <p:defaultTextStyle>
    <a:defPPr>
      <a:defRPr lang="en-US"/>
    </a:defPPr>
    <a:lvl1pPr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1pPr>
    <a:lvl2pPr marL="4572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2pPr>
    <a:lvl3pPr marL="9144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3pPr>
    <a:lvl4pPr marL="13716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4pPr>
    <a:lvl5pPr marL="18288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5pPr>
    <a:lvl6pPr marL="2286000" algn="l" defTabSz="457200" rtl="0" eaLnBrk="1" latinLnBrk="0" hangingPunct="1">
      <a:defRPr sz="2400" b="1" kern="1200">
        <a:solidFill>
          <a:srgbClr val="2BAEB5"/>
        </a:solidFill>
        <a:latin typeface="Helvetica" charset="0"/>
        <a:ea typeface="ＭＳ Ｐゴシック" charset="0"/>
        <a:cs typeface="ＭＳ Ｐゴシック" charset="0"/>
      </a:defRPr>
    </a:lvl6pPr>
    <a:lvl7pPr marL="2743200" algn="l" defTabSz="457200" rtl="0" eaLnBrk="1" latinLnBrk="0" hangingPunct="1">
      <a:defRPr sz="2400" b="1" kern="1200">
        <a:solidFill>
          <a:srgbClr val="2BAEB5"/>
        </a:solidFill>
        <a:latin typeface="Helvetica" charset="0"/>
        <a:ea typeface="ＭＳ Ｐゴシック" charset="0"/>
        <a:cs typeface="ＭＳ Ｐゴシック" charset="0"/>
      </a:defRPr>
    </a:lvl7pPr>
    <a:lvl8pPr marL="3200400" algn="l" defTabSz="457200" rtl="0" eaLnBrk="1" latinLnBrk="0" hangingPunct="1">
      <a:defRPr sz="2400" b="1" kern="1200">
        <a:solidFill>
          <a:srgbClr val="2BAEB5"/>
        </a:solidFill>
        <a:latin typeface="Helvetica" charset="0"/>
        <a:ea typeface="ＭＳ Ｐゴシック" charset="0"/>
        <a:cs typeface="ＭＳ Ｐゴシック" charset="0"/>
      </a:defRPr>
    </a:lvl8pPr>
    <a:lvl9pPr marL="3657600" algn="l" defTabSz="457200" rtl="0" eaLnBrk="1" latinLnBrk="0" hangingPunct="1">
      <a:defRPr sz="2400" b="1" kern="1200">
        <a:solidFill>
          <a:srgbClr val="2BAEB5"/>
        </a:solidFill>
        <a:latin typeface="Helvetic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45">
          <p15:clr>
            <a:srgbClr val="A4A3A4"/>
          </p15:clr>
        </p15:guide>
        <p15:guide id="2" pos="476">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69696"/>
    <a:srgbClr val="DC116E"/>
    <a:srgbClr val="005966"/>
    <a:srgbClr val="004566"/>
    <a:srgbClr val="006666"/>
    <a:srgbClr val="FE7D14"/>
    <a:srgbClr val="F81442"/>
    <a:srgbClr val="00FF00"/>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97" autoAdjust="0"/>
  </p:normalViewPr>
  <p:slideViewPr>
    <p:cSldViewPr snapToObjects="1">
      <p:cViewPr varScale="1">
        <p:scale>
          <a:sx n="99" d="100"/>
          <a:sy n="99" d="100"/>
        </p:scale>
        <p:origin x="324" y="90"/>
      </p:cViewPr>
      <p:guideLst>
        <p:guide orient="horz" pos="845"/>
        <p:guide pos="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44"/>
    </p:cViewPr>
  </p:sorterViewPr>
  <p:notesViewPr>
    <p:cSldViewPr snapToObjects="1">
      <p:cViewPr varScale="1">
        <p:scale>
          <a:sx n="72" d="100"/>
          <a:sy n="72" d="100"/>
        </p:scale>
        <p:origin x="-3432" y="-112"/>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9"/>
          <p:cNvSpPr>
            <a:spLocks noChangeArrowheads="1"/>
          </p:cNvSpPr>
          <p:nvPr/>
        </p:nvSpPr>
        <p:spPr bwMode="auto">
          <a:xfrm>
            <a:off x="2718423" y="4750358"/>
            <a:ext cx="6797675" cy="4629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693" tIns="46346" rIns="92693" bIns="46346">
            <a:spAutoFit/>
          </a:bodyPr>
          <a:lstStyle/>
          <a:p>
            <a:endParaRPr lang="nl-NL" dirty="0"/>
          </a:p>
        </p:txBody>
      </p:sp>
    </p:spTree>
    <p:extLst>
      <p:ext uri="{BB962C8B-B14F-4D97-AF65-F5344CB8AC3E}">
        <p14:creationId xmlns:p14="http://schemas.microsoft.com/office/powerpoint/2010/main" val="1657549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Header in View / Headers (Beeld/Koptekst) </a:t>
            </a:r>
          </a:p>
        </p:txBody>
      </p:sp>
      <p:sp>
        <p:nvSpPr>
          <p:cNvPr id="70659" name="Rectangle 3"/>
          <p:cNvSpPr>
            <a:spLocks noGrp="1" noChangeArrowheads="1"/>
          </p:cNvSpPr>
          <p:nvPr>
            <p:ph type="dt" idx="1"/>
          </p:nvPr>
        </p:nvSpPr>
        <p:spPr bwMode="auto">
          <a:xfrm>
            <a:off x="3852717"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algn="r" defTabSz="912445">
              <a:defRPr sz="1200" b="0">
                <a:solidFill>
                  <a:schemeClr val="tx1"/>
                </a:solidFill>
                <a:latin typeface="MetaBook-Roman" charset="0"/>
              </a:defRPr>
            </a:lvl1pPr>
          </a:lstStyle>
          <a:p>
            <a:pPr>
              <a:defRPr/>
            </a:pPr>
            <a:fld id="{CE2EAE37-9245-8249-AA58-BBF7EF0AF876}" type="datetime1">
              <a:rPr lang="en-GB"/>
              <a:pPr>
                <a:defRPr/>
              </a:pPr>
              <a:t>08/06/2015</a:t>
            </a:fld>
            <a:endParaRPr lang="nl-NL" dirty="0"/>
          </a:p>
        </p:txBody>
      </p:sp>
      <p:sp>
        <p:nvSpPr>
          <p:cNvPr id="39940" name="Rectangle 4"/>
          <p:cNvSpPr>
            <a:spLocks noGrp="1" noRot="1" noChangeAspect="1" noChangeArrowheads="1" noTextEdit="1"/>
          </p:cNvSpPr>
          <p:nvPr>
            <p:ph type="sldImg" idx="2"/>
          </p:nvPr>
        </p:nvSpPr>
        <p:spPr bwMode="auto">
          <a:xfrm>
            <a:off x="931863" y="742950"/>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0661" name="Rectangle 5"/>
          <p:cNvSpPr>
            <a:spLocks noGrp="1" noChangeArrowheads="1"/>
          </p:cNvSpPr>
          <p:nvPr>
            <p:ph type="body" sz="quarter" idx="3"/>
          </p:nvPr>
        </p:nvSpPr>
        <p:spPr bwMode="auto">
          <a:xfrm>
            <a:off x="904524" y="4689436"/>
            <a:ext cx="4988628" cy="4440935"/>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p>
            <a:pPr lvl="0"/>
            <a:r>
              <a:rPr lang="nl-NL" noProof="0"/>
              <a:t>Click to edit Master text styles</a:t>
            </a:r>
          </a:p>
          <a:p>
            <a:pPr lvl="0"/>
            <a:r>
              <a:rPr lang="nl-NL" noProof="0"/>
              <a:t>Second level</a:t>
            </a:r>
          </a:p>
          <a:p>
            <a:pPr lvl="0"/>
            <a:r>
              <a:rPr lang="nl-NL" noProof="0"/>
              <a:t>Third level</a:t>
            </a:r>
          </a:p>
          <a:p>
            <a:pPr lvl="0"/>
            <a:r>
              <a:rPr lang="nl-NL" noProof="0"/>
              <a:t>Fourth level</a:t>
            </a:r>
          </a:p>
          <a:p>
            <a:pPr lvl="0"/>
            <a:r>
              <a:rPr lang="nl-NL" noProof="0"/>
              <a:t>Fifth level</a:t>
            </a:r>
          </a:p>
        </p:txBody>
      </p:sp>
      <p:sp>
        <p:nvSpPr>
          <p:cNvPr id="70662" name="Rectangle 6"/>
          <p:cNvSpPr>
            <a:spLocks noGrp="1" noChangeArrowheads="1"/>
          </p:cNvSpPr>
          <p:nvPr>
            <p:ph type="ftr" sz="quarter" idx="4"/>
          </p:nvPr>
        </p:nvSpPr>
        <p:spPr bwMode="auto">
          <a:xfrm>
            <a:off x="0"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Footer in View / Headers (Beeld/Koptekst) </a:t>
            </a:r>
          </a:p>
        </p:txBody>
      </p:sp>
      <p:sp>
        <p:nvSpPr>
          <p:cNvPr id="70663" name="Rectangle 7"/>
          <p:cNvSpPr>
            <a:spLocks noGrp="1" noChangeArrowheads="1"/>
          </p:cNvSpPr>
          <p:nvPr>
            <p:ph type="sldNum" sz="quarter" idx="5"/>
          </p:nvPr>
        </p:nvSpPr>
        <p:spPr bwMode="auto">
          <a:xfrm>
            <a:off x="3852717"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algn="r" defTabSz="912445">
              <a:defRPr sz="1200" b="0">
                <a:solidFill>
                  <a:schemeClr val="tx1"/>
                </a:solidFill>
                <a:latin typeface="MetaBook-Roman" charset="0"/>
              </a:defRPr>
            </a:lvl1pPr>
          </a:lstStyle>
          <a:p>
            <a:pPr>
              <a:defRPr/>
            </a:pPr>
            <a:fld id="{7C60694C-FE39-0249-B114-5678D30598A4}" type="slidenum">
              <a:rPr lang="nl-NL"/>
              <a:pPr>
                <a:defRPr/>
              </a:pPr>
              <a:t>‹nr.›</a:t>
            </a:fld>
            <a:endParaRPr lang="nl-NL" dirty="0"/>
          </a:p>
        </p:txBody>
      </p:sp>
    </p:spTree>
    <p:extLst>
      <p:ext uri="{BB962C8B-B14F-4D97-AF65-F5344CB8AC3E}">
        <p14:creationId xmlns:p14="http://schemas.microsoft.com/office/powerpoint/2010/main" val="4058965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ＭＳ Ｐゴシック" charset="-128"/>
      </a:defRPr>
    </a:lvl1pPr>
    <a:lvl2pPr marL="742950" indent="-28575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2pPr>
    <a:lvl3pPr marL="11430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3pPr>
    <a:lvl4pPr marL="16002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4pPr>
    <a:lvl5pPr marL="20574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a:t>
            </a:fld>
            <a:endParaRPr/>
          </a:p>
        </p:txBody>
      </p:sp>
    </p:spTree>
    <p:extLst>
      <p:ext uri="{BB962C8B-B14F-4D97-AF65-F5344CB8AC3E}">
        <p14:creationId xmlns:p14="http://schemas.microsoft.com/office/powerpoint/2010/main" val="2206411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The Shire refers</a:t>
            </a:r>
            <a:r>
              <a:rPr baseline="0"/>
              <a:t> to the region where Tolkien's Hobbits live</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17</a:t>
            </a:fld>
            <a:endParaRPr/>
          </a:p>
        </p:txBody>
      </p:sp>
    </p:spTree>
    <p:extLst>
      <p:ext uri="{BB962C8B-B14F-4D97-AF65-F5344CB8AC3E}">
        <p14:creationId xmlns:p14="http://schemas.microsoft.com/office/powerpoint/2010/main" val="28052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Darwin's Game refers to smart evolution</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18</a:t>
            </a:fld>
            <a:endParaRPr/>
          </a:p>
        </p:txBody>
      </p:sp>
    </p:spTree>
    <p:extLst>
      <p:ext uri="{BB962C8B-B14F-4D97-AF65-F5344CB8AC3E}">
        <p14:creationId xmlns:p14="http://schemas.microsoft.com/office/powerpoint/2010/main" val="76138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baseline="0"/>
              <a:t>Do not debate the logic of the scenario, simply imagine that it became a reality.</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22</a:t>
            </a:fld>
            <a:endParaRPr/>
          </a:p>
        </p:txBody>
      </p:sp>
    </p:spTree>
    <p:extLst>
      <p:ext uri="{BB962C8B-B14F-4D97-AF65-F5344CB8AC3E}">
        <p14:creationId xmlns:p14="http://schemas.microsoft.com/office/powerpoint/2010/main" val="2191652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24</a:t>
            </a:fld>
            <a:endParaRPr/>
          </a:p>
        </p:txBody>
      </p:sp>
    </p:spTree>
    <p:extLst>
      <p:ext uri="{BB962C8B-B14F-4D97-AF65-F5344CB8AC3E}">
        <p14:creationId xmlns:p14="http://schemas.microsoft.com/office/powerpoint/2010/main" val="358567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a:endParaRPr lang="nl-NL" sz="2400" dirty="0"/>
          </a:p>
          <a:p>
            <a:pPr marL="463464" lvl="1" indent="0"/>
            <a:endParaRPr lang="nl-NL" sz="2400"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25</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rtl="0"/>
            <a:r>
              <a:rPr sz="2400"/>
              <a:t>Note: this perspective presumes belief in the malleability of the scenarios. The scenarios have been developed from the </a:t>
            </a:r>
            <a:r>
              <a:rPr sz="2400" i="1"/>
              <a:t>outside-in</a:t>
            </a:r>
            <a:r>
              <a:rPr sz="2400"/>
              <a:t>, so that the axes that were chosen do not directly influence the sector. This means that it is not simply possible to just choose one of the scenarios. What is now possible is for the journalistic sector, in collaboration with other stakeholders such as Government and NGOs, to investigate how action can now be taken to influence future developments if possible.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28</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Note: the central question is, which scenario is considered the most desirable, which as the most likely and what if the 'worst-case' scenario were to emerge. This calls for a collective reflection in which the participants need to discuss their preferences and the mental models or beliefs on which they are based. Ultimately, it's a question of what actions and choices are necessary to re-direct the most likely developments into the most desirable scenarios and how to avoid the 'worst-case' scenario.</a:t>
            </a:r>
            <a:r>
              <a:rPr>
                <a:effectLst/>
              </a:rPr>
              <a:t>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29</a:t>
            </a:fld>
            <a:endParaRPr/>
          </a:p>
        </p:txBody>
      </p:sp>
    </p:spTree>
    <p:extLst>
      <p:ext uri="{BB962C8B-B14F-4D97-AF65-F5344CB8AC3E}">
        <p14:creationId xmlns:p14="http://schemas.microsoft.com/office/powerpoint/2010/main" val="402861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31</a:t>
            </a:fld>
            <a:endParaRPr/>
          </a:p>
        </p:txBody>
      </p:sp>
    </p:spTree>
    <p:extLst>
      <p:ext uri="{BB962C8B-B14F-4D97-AF65-F5344CB8AC3E}">
        <p14:creationId xmlns:p14="http://schemas.microsoft.com/office/powerpoint/2010/main" val="2563259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32</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33</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4</a:t>
            </a:fld>
            <a:endParaRPr/>
          </a:p>
        </p:txBody>
      </p:sp>
    </p:spTree>
    <p:extLst>
      <p:ext uri="{BB962C8B-B14F-4D97-AF65-F5344CB8AC3E}">
        <p14:creationId xmlns:p14="http://schemas.microsoft.com/office/powerpoint/2010/main" val="242625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jdelijke aanduiding voor dia-afbeelding 1"/>
          <p:cNvSpPr>
            <a:spLocks noGrp="1" noRot="1" noChangeAspect="1"/>
          </p:cNvSpPr>
          <p:nvPr>
            <p:ph type="sldImg"/>
          </p:nvPr>
        </p:nvSpPr>
        <p:spPr>
          <a:ln/>
        </p:spPr>
      </p:sp>
      <p:sp>
        <p:nvSpPr>
          <p:cNvPr id="65538"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65539"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DA097575-5CA0-274B-A525-57099F2DBD74}" type="slidenum">
              <a:rPr sz="1200" b="0">
                <a:solidFill>
                  <a:schemeClr val="tx1"/>
                </a:solidFill>
                <a:latin typeface="MetaBook-Roman" charset="0"/>
              </a:rPr>
              <a:pPr eaLnBrk="1" hangingPunct="1"/>
              <a:t>6</a:t>
            </a:fld>
            <a:endParaRPr sz="1200" b="0">
              <a:solidFill>
                <a:schemeClr val="tx1"/>
              </a:solidFill>
              <a:latin typeface="MetaBook-Roman" charset="0"/>
            </a:endParaRPr>
          </a:p>
        </p:txBody>
      </p:sp>
    </p:spTree>
    <p:extLst>
      <p:ext uri="{BB962C8B-B14F-4D97-AF65-F5344CB8AC3E}">
        <p14:creationId xmlns:p14="http://schemas.microsoft.com/office/powerpoint/2010/main" val="3802670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7</a:t>
            </a:fld>
            <a:endParaRPr/>
          </a:p>
        </p:txBody>
      </p:sp>
    </p:spTree>
    <p:extLst>
      <p:ext uri="{BB962C8B-B14F-4D97-AF65-F5344CB8AC3E}">
        <p14:creationId xmlns:p14="http://schemas.microsoft.com/office/powerpoint/2010/main" val="233562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a:p>
            <a:pPr rtl="0">
              <a:spcBef>
                <a:spcPct val="0"/>
              </a:spcBef>
            </a:pPr>
            <a:r>
              <a:rPr kumimoji="0" sz="2400" b="0">
                <a:solidFill>
                  <a:srgbClr val="2BAEB5"/>
                </a:solidFill>
                <a:latin typeface="Helvetica" charset="0"/>
                <a:ea typeface="ＭＳ Ｐゴシック" charset="0"/>
                <a:cs typeface="ＭＳ Ｐゴシック" charset="0"/>
              </a:rPr>
              <a:t>The Martini principle refers to an old advertising slogan - Martini: anytime, anywhere</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8</a:t>
            </a:fld>
            <a:endParaRPr sz="1200" b="0">
              <a:solidFill>
                <a:schemeClr val="tx1"/>
              </a:solidFill>
              <a:latin typeface="MetaBook-Roman" charset="0"/>
            </a:endParaRPr>
          </a:p>
        </p:txBody>
      </p:sp>
    </p:spTree>
    <p:extLst>
      <p:ext uri="{BB962C8B-B14F-4D97-AF65-F5344CB8AC3E}">
        <p14:creationId xmlns:p14="http://schemas.microsoft.com/office/powerpoint/2010/main" val="3243352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9</a:t>
            </a:fld>
            <a:endParaRPr sz="1200" b="0">
              <a:solidFill>
                <a:schemeClr val="tx1"/>
              </a:solidFill>
              <a:latin typeface="MetaBook-Roman" charset="0"/>
            </a:endParaRPr>
          </a:p>
        </p:txBody>
      </p:sp>
    </p:spTree>
    <p:extLst>
      <p:ext uri="{BB962C8B-B14F-4D97-AF65-F5344CB8AC3E}">
        <p14:creationId xmlns:p14="http://schemas.microsoft.com/office/powerpoint/2010/main" val="2742849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Here is an overview of uncertain trends (both dependent and independent)</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10</a:t>
            </a:fld>
            <a:endParaRPr/>
          </a:p>
        </p:txBody>
      </p:sp>
    </p:spTree>
    <p:extLst>
      <p:ext uri="{BB962C8B-B14F-4D97-AF65-F5344CB8AC3E}">
        <p14:creationId xmlns:p14="http://schemas.microsoft.com/office/powerpoint/2010/main" val="2831807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ln/>
        </p:spPr>
      </p:sp>
      <p:sp>
        <p:nvSpPr>
          <p:cNvPr id="706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These are the two leading, uncertain trends that have been chosen as axes of the scenario matrix</a:t>
            </a:r>
          </a:p>
        </p:txBody>
      </p:sp>
    </p:spTree>
    <p:extLst>
      <p:ext uri="{BB962C8B-B14F-4D97-AF65-F5344CB8AC3E}">
        <p14:creationId xmlns:p14="http://schemas.microsoft.com/office/powerpoint/2010/main" val="2314483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jdelijke aanduiding voor dia-afbeelding 1"/>
          <p:cNvSpPr>
            <a:spLocks noGrp="1" noRot="1" noChangeAspect="1"/>
          </p:cNvSpPr>
          <p:nvPr>
            <p:ph type="sldImg"/>
          </p:nvPr>
        </p:nvSpPr>
        <p:spPr>
          <a:ln/>
        </p:spPr>
      </p:sp>
      <p:sp>
        <p:nvSpPr>
          <p:cNvPr id="73730"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73731"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67606EA9-3A00-DA4D-869E-54EE72725E01}" type="slidenum">
              <a:rPr sz="1200" b="0">
                <a:solidFill>
                  <a:schemeClr val="tx1"/>
                </a:solidFill>
                <a:latin typeface="MetaBook-Roman" charset="0"/>
              </a:rPr>
              <a:pPr eaLnBrk="1" hangingPunct="1"/>
              <a:t>12</a:t>
            </a:fld>
            <a:endParaRPr sz="1200" b="0">
              <a:solidFill>
                <a:schemeClr val="tx1"/>
              </a:solidFill>
              <a:latin typeface="MetaBook-Roman" charset="0"/>
            </a:endParaRPr>
          </a:p>
        </p:txBody>
      </p:sp>
    </p:spTree>
    <p:extLst>
      <p:ext uri="{BB962C8B-B14F-4D97-AF65-F5344CB8AC3E}">
        <p14:creationId xmlns:p14="http://schemas.microsoft.com/office/powerpoint/2010/main" val="49622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2651F04F-6B41-4677-A239-2EAA10B9C4A3}"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3C7C79B6-1BE7-BB4A-B64A-0C8610867D6E}" type="slidenum">
              <a:rPr lang="en-US"/>
              <a:pPr>
                <a:defRPr/>
              </a:pPr>
              <a:t>‹nr.›</a:t>
            </a:fld>
            <a:endParaRPr lang="en-US" dirty="0"/>
          </a:p>
        </p:txBody>
      </p:sp>
    </p:spTree>
    <p:extLst>
      <p:ext uri="{BB962C8B-B14F-4D97-AF65-F5344CB8AC3E}">
        <p14:creationId xmlns:p14="http://schemas.microsoft.com/office/powerpoint/2010/main" val="413448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1600200"/>
            <a:ext cx="8229600" cy="4525963"/>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D433DD05-260F-40CB-AEE5-63818908F8F6}"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5CE753AF-B2A2-1C48-B86F-5DDEE93DB560}" type="slidenum">
              <a:rPr lang="en-US"/>
              <a:pPr>
                <a:defRPr/>
              </a:pPr>
              <a:t>‹nr.›</a:t>
            </a:fld>
            <a:endParaRPr lang="en-US" dirty="0"/>
          </a:p>
        </p:txBody>
      </p:sp>
    </p:spTree>
    <p:extLst>
      <p:ext uri="{BB962C8B-B14F-4D97-AF65-F5344CB8AC3E}">
        <p14:creationId xmlns:p14="http://schemas.microsoft.com/office/powerpoint/2010/main" val="110269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a:prstGeom prst="rect">
            <a:avLst/>
          </a:prstGeo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6D66AC81-E20A-41FD-BFC9-ACCF7A2DAB5B}"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2628F3C2-5FE7-D440-AB93-CAF029D163BD}" type="slidenum">
              <a:rPr lang="en-US"/>
              <a:pPr>
                <a:defRPr/>
              </a:pPr>
              <a:t>‹nr.›</a:t>
            </a:fld>
            <a:endParaRPr lang="en-US" dirty="0"/>
          </a:p>
        </p:txBody>
      </p:sp>
    </p:spTree>
    <p:extLst>
      <p:ext uri="{BB962C8B-B14F-4D97-AF65-F5344CB8AC3E}">
        <p14:creationId xmlns:p14="http://schemas.microsoft.com/office/powerpoint/2010/main" val="2854534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24182" y="2021541"/>
            <a:ext cx="4200618" cy="1362075"/>
          </a:xfrm>
          <a:prstGeom prst="rect">
            <a:avLst/>
          </a:prstGeo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News Gothic MT"/>
                <a:ea typeface="+mj-ea"/>
                <a:cs typeface="+mj-cs"/>
              </a:defRPr>
            </a:lvl1pPr>
          </a:lstStyle>
          <a:p>
            <a:r>
              <a:rPr lang="en-US" dirty="0" smtClean="0"/>
              <a:t>Click to edit Master title style</a:t>
            </a:r>
            <a:endParaRPr dirty="0"/>
          </a:p>
        </p:txBody>
      </p:sp>
      <p:sp>
        <p:nvSpPr>
          <p:cNvPr id="3" name="Text Placeholder 2"/>
          <p:cNvSpPr>
            <a:spLocks noGrp="1"/>
          </p:cNvSpPr>
          <p:nvPr>
            <p:ph type="body" idx="1"/>
          </p:nvPr>
        </p:nvSpPr>
        <p:spPr>
          <a:xfrm>
            <a:off x="3321424" y="3388659"/>
            <a:ext cx="4603376" cy="1083328"/>
          </a:xfrm>
          <a:prstGeom prst="rect">
            <a:avLst/>
          </a:prstGeo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News Gothic M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9FDD0DC-60A2-498A-A540-B4FCB5647349}" type="datetime1">
              <a:rPr lang="en-US" smtClean="0"/>
              <a:t>6/8/2015</a:t>
            </a:fld>
            <a:endParaRPr lang="en-US" dirty="0"/>
          </a:p>
        </p:txBody>
      </p:sp>
      <p:sp>
        <p:nvSpPr>
          <p:cNvPr id="5" name="Footer Placeholder 4"/>
          <p:cNvSpPr>
            <a:spLocks noGrp="1"/>
          </p:cNvSpPr>
          <p:nvPr>
            <p:ph type="ftr" sz="quarter" idx="11"/>
          </p:nvPr>
        </p:nvSpPr>
        <p:spPr>
          <a:xfrm>
            <a:off x="3124200" y="6525344"/>
            <a:ext cx="2895600" cy="365125"/>
          </a:xfrm>
        </p:spPr>
        <p:txBody>
          <a:bodyPr/>
          <a:lstStyle>
            <a:lvl1pPr>
              <a:defRPr b="1"/>
            </a:lvl1pPr>
          </a:lstStyle>
          <a:p>
            <a:pPr>
              <a:defRPr/>
            </a:pPr>
            <a:r>
              <a:rPr lang="nl-NL" smtClean="0"/>
              <a:t>www.journalistiek2025.nl</a:t>
            </a:r>
            <a:endParaRPr lang="nl-NL" dirty="0"/>
          </a:p>
        </p:txBody>
      </p:sp>
      <p:sp>
        <p:nvSpPr>
          <p:cNvPr id="6" name="Slide Number Placeholder 5"/>
          <p:cNvSpPr>
            <a:spLocks noGrp="1"/>
          </p:cNvSpPr>
          <p:nvPr>
            <p:ph type="sldNum" sz="quarter" idx="12"/>
          </p:nvPr>
        </p:nvSpPr>
        <p:spPr/>
        <p:txBody>
          <a:bodyPr/>
          <a:lstStyle>
            <a:lvl1pPr algn="ctr">
              <a:defRPr sz="900">
                <a:solidFill>
                  <a:srgbClr val="BFBFBF"/>
                </a:solidFill>
                <a:latin typeface="News Gothic MT" charset="0"/>
              </a:defRPr>
            </a:lvl1pPr>
          </a:lstStyle>
          <a:p>
            <a:pPr>
              <a:defRPr/>
            </a:pPr>
            <a:r>
              <a:rPr lang="nl-NL" dirty="0"/>
              <a:t>|  </a:t>
            </a:r>
            <a:fld id="{A72C3688-7F0A-BC40-B279-6C94214B6E7E}" type="slidenum">
              <a:rPr lang="nl-NL"/>
              <a:pPr>
                <a:defRPr/>
              </a:pPr>
              <a:t>‹nr.›</a:t>
            </a:fld>
            <a:endParaRPr lang="nl-NL" dirty="0"/>
          </a:p>
        </p:txBody>
      </p:sp>
    </p:spTree>
    <p:extLst>
      <p:ext uri="{BB962C8B-B14F-4D97-AF65-F5344CB8AC3E}">
        <p14:creationId xmlns:p14="http://schemas.microsoft.com/office/powerpoint/2010/main" val="3536235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531B13E6-5C8F-49AC-B09B-29A22950AA6A}"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6CA07DC-BD00-ED44-A3BB-BA16E93860BD}" type="slidenum">
              <a:rPr lang="nl-NL"/>
              <a:pPr>
                <a:defRPr/>
              </a:pPr>
              <a:t>‹nr.›</a:t>
            </a:fld>
            <a:endParaRPr lang="nl-NL" dirty="0"/>
          </a:p>
        </p:txBody>
      </p:sp>
    </p:spTree>
    <p:extLst>
      <p:ext uri="{BB962C8B-B14F-4D97-AF65-F5344CB8AC3E}">
        <p14:creationId xmlns:p14="http://schemas.microsoft.com/office/powerpoint/2010/main" val="1102561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BAD8906-A38E-45C1-A0AD-059E20932B68}"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06333BB-EB83-744E-9B77-3F52F972A00A}" type="slidenum">
              <a:rPr lang="nl-NL"/>
              <a:pPr>
                <a:defRPr/>
              </a:pPr>
              <a:t>‹nr.›</a:t>
            </a:fld>
            <a:endParaRPr lang="nl-NL" dirty="0"/>
          </a:p>
        </p:txBody>
      </p:sp>
    </p:spTree>
    <p:extLst>
      <p:ext uri="{BB962C8B-B14F-4D97-AF65-F5344CB8AC3E}">
        <p14:creationId xmlns:p14="http://schemas.microsoft.com/office/powerpoint/2010/main" val="1392547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AB501F6D-3215-4096-B1EA-65A832DE75BC}"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3FAB03AD-56B7-1948-8A43-0F63A68C1D45}" type="slidenum">
              <a:rPr lang="nl-NL"/>
              <a:pPr>
                <a:defRPr/>
              </a:pPr>
              <a:t>‹nr.›</a:t>
            </a:fld>
            <a:endParaRPr lang="nl-NL" dirty="0"/>
          </a:p>
        </p:txBody>
      </p:sp>
    </p:spTree>
    <p:extLst>
      <p:ext uri="{BB962C8B-B14F-4D97-AF65-F5344CB8AC3E}">
        <p14:creationId xmlns:p14="http://schemas.microsoft.com/office/powerpoint/2010/main" val="4218076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1DC39D25-F736-479C-8F54-6C4413C1F603}"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41BE8E3-BE9D-F946-A500-8CEDF72456F5}" type="slidenum">
              <a:rPr lang="nl-NL"/>
              <a:pPr>
                <a:defRPr/>
              </a:pPr>
              <a:t>‹nr.›</a:t>
            </a:fld>
            <a:endParaRPr lang="nl-NL" dirty="0"/>
          </a:p>
        </p:txBody>
      </p:sp>
    </p:spTree>
    <p:extLst>
      <p:ext uri="{BB962C8B-B14F-4D97-AF65-F5344CB8AC3E}">
        <p14:creationId xmlns:p14="http://schemas.microsoft.com/office/powerpoint/2010/main" val="4131411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0C4E2042-335B-4BC6-BA04-C66CA46BAAA3}"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3F74F51A-1327-1642-BA52-38EBEA3DF616}" type="slidenum">
              <a:rPr lang="nl-NL"/>
              <a:pPr>
                <a:defRPr/>
              </a:pPr>
              <a:t>‹nr.›</a:t>
            </a:fld>
            <a:endParaRPr lang="nl-NL" dirty="0"/>
          </a:p>
        </p:txBody>
      </p:sp>
    </p:spTree>
    <p:extLst>
      <p:ext uri="{BB962C8B-B14F-4D97-AF65-F5344CB8AC3E}">
        <p14:creationId xmlns:p14="http://schemas.microsoft.com/office/powerpoint/2010/main" val="2201638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C030EB0F-EAC7-482E-A5C4-98BFE9569E15}"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C2020C55-B8BA-7540-A999-4FE31C025955}" type="slidenum">
              <a:rPr lang="nl-NL"/>
              <a:pPr>
                <a:defRPr/>
              </a:pPr>
              <a:t>‹nr.›</a:t>
            </a:fld>
            <a:endParaRPr lang="nl-NL" dirty="0"/>
          </a:p>
        </p:txBody>
      </p:sp>
    </p:spTree>
    <p:extLst>
      <p:ext uri="{BB962C8B-B14F-4D97-AF65-F5344CB8AC3E}">
        <p14:creationId xmlns:p14="http://schemas.microsoft.com/office/powerpoint/2010/main" val="364478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745B46F5-56CF-4061-A627-F577B454552E}"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7618DB60-EF40-C744-9327-416F6CD89F05}" type="slidenum">
              <a:rPr lang="nl-NL"/>
              <a:pPr>
                <a:defRPr/>
              </a:pPr>
              <a:t>‹nr.›</a:t>
            </a:fld>
            <a:endParaRPr lang="nl-NL" dirty="0"/>
          </a:p>
        </p:txBody>
      </p:sp>
    </p:spTree>
    <p:extLst>
      <p:ext uri="{BB962C8B-B14F-4D97-AF65-F5344CB8AC3E}">
        <p14:creationId xmlns:p14="http://schemas.microsoft.com/office/powerpoint/2010/main" val="204483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907704" y="260648"/>
            <a:ext cx="6779096" cy="1296144"/>
          </a:xfrm>
          <a:prstGeom prst="rect">
            <a:avLst/>
          </a:prstGeom>
        </p:spPr>
        <p:txBody>
          <a:bodyPr/>
          <a:lstStyle>
            <a:lvl1pPr algn="l">
              <a:defRPr sz="2800"/>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457200" y="1772816"/>
            <a:ext cx="8229600" cy="4209331"/>
          </a:xfrm>
          <a:prstGeom prst="rect">
            <a:avLst/>
          </a:prstGeom>
        </p:spPr>
        <p:txBody>
          <a:bodyPr/>
          <a:lstStyle>
            <a:lvl1pPr>
              <a:defRPr sz="2400"/>
            </a:lvl1pPr>
            <a:lvl2pPr>
              <a:defRPr sz="2400"/>
            </a:lvl2pPr>
            <a:lvl3pPr>
              <a:defRPr sz="2400"/>
            </a:lvl3pPr>
            <a:lvl4pPr>
              <a:defRPr sz="2400"/>
            </a:lvl4pPr>
            <a:lvl5pPr>
              <a:defRPr sz="24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pPr>
              <a:defRPr/>
            </a:pPr>
            <a:fld id="{7D0C4330-A932-4D5D-8823-86FC4808A905}"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AEC0FF14-0318-AA40-A5B8-4E5801E96D9B}" type="slidenum">
              <a:rPr lang="en-US"/>
              <a:pPr>
                <a:defRPr/>
              </a:pPr>
              <a:t>‹nr.›</a:t>
            </a:fld>
            <a:endParaRPr lang="en-US" dirty="0"/>
          </a:p>
        </p:txBody>
      </p:sp>
    </p:spTree>
    <p:extLst>
      <p:ext uri="{BB962C8B-B14F-4D97-AF65-F5344CB8AC3E}">
        <p14:creationId xmlns:p14="http://schemas.microsoft.com/office/powerpoint/2010/main" val="2409375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7AC41D5D-7D13-4CE0-B5D2-F8A6D8E51A83}"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33E8924A-407A-6341-B77A-6FFA733F0309}" type="slidenum">
              <a:rPr lang="nl-NL"/>
              <a:pPr>
                <a:defRPr/>
              </a:pPr>
              <a:t>‹nr.›</a:t>
            </a:fld>
            <a:endParaRPr lang="nl-NL" dirty="0"/>
          </a:p>
        </p:txBody>
      </p:sp>
    </p:spTree>
    <p:extLst>
      <p:ext uri="{BB962C8B-B14F-4D97-AF65-F5344CB8AC3E}">
        <p14:creationId xmlns:p14="http://schemas.microsoft.com/office/powerpoint/2010/main" val="1978052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234FCFFA-DB32-4974-90C9-A6BF11680D00}"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0C4CEBF4-69D9-5640-B669-F35E903969F4}" type="slidenum">
              <a:rPr lang="nl-NL"/>
              <a:pPr>
                <a:defRPr/>
              </a:pPr>
              <a:t>‹nr.›</a:t>
            </a:fld>
            <a:endParaRPr lang="nl-NL" dirty="0"/>
          </a:p>
        </p:txBody>
      </p:sp>
    </p:spTree>
    <p:extLst>
      <p:ext uri="{BB962C8B-B14F-4D97-AF65-F5344CB8AC3E}">
        <p14:creationId xmlns:p14="http://schemas.microsoft.com/office/powerpoint/2010/main" val="4034867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94F36D40-91F3-423C-AC35-A6561D01849C}"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8DAD647-E2D2-0742-9FB3-5C1848303073}" type="slidenum">
              <a:rPr lang="nl-NL"/>
              <a:pPr>
                <a:defRPr/>
              </a:pPr>
              <a:t>‹nr.›</a:t>
            </a:fld>
            <a:endParaRPr lang="nl-NL" dirty="0"/>
          </a:p>
        </p:txBody>
      </p:sp>
    </p:spTree>
    <p:extLst>
      <p:ext uri="{BB962C8B-B14F-4D97-AF65-F5344CB8AC3E}">
        <p14:creationId xmlns:p14="http://schemas.microsoft.com/office/powerpoint/2010/main" val="2956525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A4058971-938C-468A-9DF9-CD63F5C1DA49}"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B442AA-1F9B-D044-8FC7-E708F9DD8286}" type="slidenum">
              <a:rPr lang="nl-NL"/>
              <a:pPr>
                <a:defRPr/>
              </a:pPr>
              <a:t>‹nr.›</a:t>
            </a:fld>
            <a:endParaRPr lang="nl-NL" dirty="0"/>
          </a:p>
        </p:txBody>
      </p:sp>
    </p:spTree>
    <p:extLst>
      <p:ext uri="{BB962C8B-B14F-4D97-AF65-F5344CB8AC3E}">
        <p14:creationId xmlns:p14="http://schemas.microsoft.com/office/powerpoint/2010/main" val="32725293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28D18733-7997-4EC9-8806-9EF9D25D7829}"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D64641F-27A7-1548-81ED-A47A3FF6361B}" type="slidenum">
              <a:rPr lang="nl-NL"/>
              <a:pPr>
                <a:defRPr/>
              </a:pPr>
              <a:t>‹nr.›</a:t>
            </a:fld>
            <a:endParaRPr lang="nl-NL" dirty="0"/>
          </a:p>
        </p:txBody>
      </p:sp>
    </p:spTree>
    <p:extLst>
      <p:ext uri="{BB962C8B-B14F-4D97-AF65-F5344CB8AC3E}">
        <p14:creationId xmlns:p14="http://schemas.microsoft.com/office/powerpoint/2010/main" val="4192320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34822BFA-CB25-492B-8057-76444760E1E7}"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AA71B2-DE13-8A41-B300-59AB2E3978AF}" type="slidenum">
              <a:rPr lang="nl-NL"/>
              <a:pPr>
                <a:defRPr/>
              </a:pPr>
              <a:t>‹nr.›</a:t>
            </a:fld>
            <a:endParaRPr lang="nl-NL" dirty="0"/>
          </a:p>
        </p:txBody>
      </p:sp>
    </p:spTree>
    <p:extLst>
      <p:ext uri="{BB962C8B-B14F-4D97-AF65-F5344CB8AC3E}">
        <p14:creationId xmlns:p14="http://schemas.microsoft.com/office/powerpoint/2010/main" val="1686893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9D4396A1-5233-48DC-AB8A-283E3BE81500}"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DFDDCDA1-364B-F544-8807-008E8CB0E5C2}" type="slidenum">
              <a:rPr lang="nl-NL"/>
              <a:pPr>
                <a:defRPr/>
              </a:pPr>
              <a:t>‹nr.›</a:t>
            </a:fld>
            <a:endParaRPr lang="nl-NL" dirty="0"/>
          </a:p>
        </p:txBody>
      </p:sp>
    </p:spTree>
    <p:extLst>
      <p:ext uri="{BB962C8B-B14F-4D97-AF65-F5344CB8AC3E}">
        <p14:creationId xmlns:p14="http://schemas.microsoft.com/office/powerpoint/2010/main" val="28699019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AA6F3A80-6399-4FF2-8D30-19A68A0F21B1}"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51378DF-F891-134A-B76E-2E07D0AD039E}" type="slidenum">
              <a:rPr lang="nl-NL"/>
              <a:pPr>
                <a:defRPr/>
              </a:pPr>
              <a:t>‹nr.›</a:t>
            </a:fld>
            <a:endParaRPr lang="nl-NL" dirty="0"/>
          </a:p>
        </p:txBody>
      </p:sp>
    </p:spTree>
    <p:extLst>
      <p:ext uri="{BB962C8B-B14F-4D97-AF65-F5344CB8AC3E}">
        <p14:creationId xmlns:p14="http://schemas.microsoft.com/office/powerpoint/2010/main" val="2913940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5BDF233E-A14F-41F2-82D8-356C495DDF03}"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BCF325CA-CB3E-C641-95C1-A51EF13F76F1}" type="slidenum">
              <a:rPr lang="nl-NL"/>
              <a:pPr>
                <a:defRPr/>
              </a:pPr>
              <a:t>‹nr.›</a:t>
            </a:fld>
            <a:endParaRPr lang="nl-NL" dirty="0"/>
          </a:p>
        </p:txBody>
      </p:sp>
    </p:spTree>
    <p:extLst>
      <p:ext uri="{BB962C8B-B14F-4D97-AF65-F5344CB8AC3E}">
        <p14:creationId xmlns:p14="http://schemas.microsoft.com/office/powerpoint/2010/main" val="32671691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E2C187F1-F4B0-4616-9E78-DD4CD8C63044}"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BA40CB56-2F49-1044-BD84-3963DC1F86C8}" type="slidenum">
              <a:rPr lang="nl-NL"/>
              <a:pPr>
                <a:defRPr/>
              </a:pPr>
              <a:t>‹nr.›</a:t>
            </a:fld>
            <a:endParaRPr lang="nl-NL" dirty="0"/>
          </a:p>
        </p:txBody>
      </p:sp>
    </p:spTree>
    <p:extLst>
      <p:ext uri="{BB962C8B-B14F-4D97-AF65-F5344CB8AC3E}">
        <p14:creationId xmlns:p14="http://schemas.microsoft.com/office/powerpoint/2010/main" val="174245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03F4D856-86D8-43DF-894E-00B2D58035CF}"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C961A2ED-0646-D44A-BFC7-2928CA0BAC12}" type="slidenum">
              <a:rPr lang="en-US"/>
              <a:pPr>
                <a:defRPr/>
              </a:pPr>
              <a:t>‹nr.›</a:t>
            </a:fld>
            <a:endParaRPr lang="en-US" dirty="0"/>
          </a:p>
        </p:txBody>
      </p:sp>
    </p:spTree>
    <p:extLst>
      <p:ext uri="{BB962C8B-B14F-4D97-AF65-F5344CB8AC3E}">
        <p14:creationId xmlns:p14="http://schemas.microsoft.com/office/powerpoint/2010/main" val="22398467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C6E963ED-2EED-4484-B1F4-0448FD0487F5}"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E168C767-0C1E-D140-8D37-9E983A97A0FB}" type="slidenum">
              <a:rPr lang="nl-NL"/>
              <a:pPr>
                <a:defRPr/>
              </a:pPr>
              <a:t>‹nr.›</a:t>
            </a:fld>
            <a:endParaRPr lang="nl-NL" dirty="0"/>
          </a:p>
        </p:txBody>
      </p:sp>
    </p:spTree>
    <p:extLst>
      <p:ext uri="{BB962C8B-B14F-4D97-AF65-F5344CB8AC3E}">
        <p14:creationId xmlns:p14="http://schemas.microsoft.com/office/powerpoint/2010/main" val="3693427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1AC73EB3-BAFE-4A16-ABCC-834203A5AAD9}"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FBDE7603-A95F-5144-86CC-DB2DD316AE60}" type="slidenum">
              <a:rPr lang="nl-NL"/>
              <a:pPr>
                <a:defRPr/>
              </a:pPr>
              <a:t>‹nr.›</a:t>
            </a:fld>
            <a:endParaRPr lang="nl-NL" dirty="0"/>
          </a:p>
        </p:txBody>
      </p:sp>
    </p:spTree>
    <p:extLst>
      <p:ext uri="{BB962C8B-B14F-4D97-AF65-F5344CB8AC3E}">
        <p14:creationId xmlns:p14="http://schemas.microsoft.com/office/powerpoint/2010/main" val="1856870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F700DB8F-54A5-443B-BF7C-E11AFC59D764}"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6424E2AF-4AB5-5C40-AAB3-E244120462AB}" type="slidenum">
              <a:rPr lang="nl-NL"/>
              <a:pPr>
                <a:defRPr/>
              </a:pPr>
              <a:t>‹nr.›</a:t>
            </a:fld>
            <a:endParaRPr lang="nl-NL" dirty="0"/>
          </a:p>
        </p:txBody>
      </p:sp>
    </p:spTree>
    <p:extLst>
      <p:ext uri="{BB962C8B-B14F-4D97-AF65-F5344CB8AC3E}">
        <p14:creationId xmlns:p14="http://schemas.microsoft.com/office/powerpoint/2010/main" val="37863950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3B79DD6-2E8D-4F7B-8EEC-DCCC1F3B3099}"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686776C-6A88-844B-8CC3-871A6FECDA10}" type="slidenum">
              <a:rPr lang="nl-NL"/>
              <a:pPr>
                <a:defRPr/>
              </a:pPr>
              <a:t>‹nr.›</a:t>
            </a:fld>
            <a:endParaRPr lang="nl-NL" dirty="0"/>
          </a:p>
        </p:txBody>
      </p:sp>
    </p:spTree>
    <p:extLst>
      <p:ext uri="{BB962C8B-B14F-4D97-AF65-F5344CB8AC3E}">
        <p14:creationId xmlns:p14="http://schemas.microsoft.com/office/powerpoint/2010/main" val="11160783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8E0FB14-4DB2-475B-97A0-EBBE4211867F}"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DB60BBC-3EB4-F04D-A871-9B939E1CEB22}" type="slidenum">
              <a:rPr lang="nl-NL"/>
              <a:pPr>
                <a:defRPr/>
              </a:pPr>
              <a:t>‹nr.›</a:t>
            </a:fld>
            <a:endParaRPr lang="nl-NL" dirty="0"/>
          </a:p>
        </p:txBody>
      </p:sp>
    </p:spTree>
    <p:extLst>
      <p:ext uri="{BB962C8B-B14F-4D97-AF65-F5344CB8AC3E}">
        <p14:creationId xmlns:p14="http://schemas.microsoft.com/office/powerpoint/2010/main" val="86707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AB49C666-F0C3-4F33-9DF0-E64F5D1153E2}"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4BEA4871-1AC1-B04E-9F21-DE727601C2A1}" type="slidenum">
              <a:rPr lang="en-US"/>
              <a:pPr>
                <a:defRPr/>
              </a:pPr>
              <a:t>‹nr.›</a:t>
            </a:fld>
            <a:endParaRPr lang="en-US" dirty="0"/>
          </a:p>
        </p:txBody>
      </p:sp>
    </p:spTree>
    <p:extLst>
      <p:ext uri="{BB962C8B-B14F-4D97-AF65-F5344CB8AC3E}">
        <p14:creationId xmlns:p14="http://schemas.microsoft.com/office/powerpoint/2010/main" val="44751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565016F2-5D74-49EC-A7D7-51D6883EB47E}" type="datetime1">
              <a:rPr lang="en-US" smtClean="0"/>
              <a:t>6/8/2015</a:t>
            </a:fld>
            <a:endParaRPr lang="en-US" dirty="0"/>
          </a:p>
        </p:txBody>
      </p:sp>
      <p:sp>
        <p:nvSpPr>
          <p:cNvPr id="8"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9" name="Tijdelijke aanduiding voor dianummer 5"/>
          <p:cNvSpPr>
            <a:spLocks noGrp="1"/>
          </p:cNvSpPr>
          <p:nvPr>
            <p:ph type="sldNum" sz="quarter" idx="12"/>
          </p:nvPr>
        </p:nvSpPr>
        <p:spPr/>
        <p:txBody>
          <a:bodyPr/>
          <a:lstStyle>
            <a:lvl1pPr>
              <a:defRPr/>
            </a:lvl1pPr>
          </a:lstStyle>
          <a:p>
            <a:pPr>
              <a:defRPr/>
            </a:pPr>
            <a:fld id="{28714CDC-79FD-A940-A9BE-DB6CAC0AF83A}" type="slidenum">
              <a:rPr lang="en-US"/>
              <a:pPr>
                <a:defRPr/>
              </a:pPr>
              <a:t>‹nr.›</a:t>
            </a:fld>
            <a:endParaRPr lang="en-US" dirty="0"/>
          </a:p>
        </p:txBody>
      </p:sp>
    </p:spTree>
    <p:extLst>
      <p:ext uri="{BB962C8B-B14F-4D97-AF65-F5344CB8AC3E}">
        <p14:creationId xmlns:p14="http://schemas.microsoft.com/office/powerpoint/2010/main" val="2635073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892252C6-2A9E-47A6-8F17-BE211296C890}" type="datetime1">
              <a:rPr lang="en-US" smtClean="0"/>
              <a:t>6/8/2015</a:t>
            </a:fld>
            <a:endParaRPr lang="en-US" dirty="0"/>
          </a:p>
        </p:txBody>
      </p:sp>
      <p:sp>
        <p:nvSpPr>
          <p:cNvPr id="4"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5" name="Tijdelijke aanduiding voor dianummer 5"/>
          <p:cNvSpPr>
            <a:spLocks noGrp="1"/>
          </p:cNvSpPr>
          <p:nvPr>
            <p:ph type="sldNum" sz="quarter" idx="12"/>
          </p:nvPr>
        </p:nvSpPr>
        <p:spPr/>
        <p:txBody>
          <a:bodyPr/>
          <a:lstStyle>
            <a:lvl1pPr>
              <a:defRPr/>
            </a:lvl1pPr>
          </a:lstStyle>
          <a:p>
            <a:pPr>
              <a:defRPr/>
            </a:pPr>
            <a:fld id="{42B12EAF-EC66-4E46-ADBA-655759842434}" type="slidenum">
              <a:rPr lang="en-US"/>
              <a:pPr>
                <a:defRPr/>
              </a:pPr>
              <a:t>‹nr.›</a:t>
            </a:fld>
            <a:endParaRPr lang="en-US" dirty="0"/>
          </a:p>
        </p:txBody>
      </p:sp>
    </p:spTree>
    <p:extLst>
      <p:ext uri="{BB962C8B-B14F-4D97-AF65-F5344CB8AC3E}">
        <p14:creationId xmlns:p14="http://schemas.microsoft.com/office/powerpoint/2010/main" val="1788216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769817F1-A8D2-4740-B5E7-209AB9B2BBA6}" type="datetime1">
              <a:rPr lang="en-US" smtClean="0"/>
              <a:t>6/8/2015</a:t>
            </a:fld>
            <a:endParaRPr lang="en-US" dirty="0"/>
          </a:p>
        </p:txBody>
      </p:sp>
      <p:sp>
        <p:nvSpPr>
          <p:cNvPr id="3"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4" name="Tijdelijke aanduiding voor dianummer 5"/>
          <p:cNvSpPr>
            <a:spLocks noGrp="1"/>
          </p:cNvSpPr>
          <p:nvPr>
            <p:ph type="sldNum" sz="quarter" idx="12"/>
          </p:nvPr>
        </p:nvSpPr>
        <p:spPr/>
        <p:txBody>
          <a:bodyPr/>
          <a:lstStyle>
            <a:lvl1pPr>
              <a:defRPr/>
            </a:lvl1pPr>
          </a:lstStyle>
          <a:p>
            <a:pPr>
              <a:defRPr/>
            </a:pPr>
            <a:fld id="{D459875C-264D-1641-B5FE-77DCFBD5C941}" type="slidenum">
              <a:rPr lang="en-US"/>
              <a:pPr>
                <a:defRPr/>
              </a:pPr>
              <a:t>‹nr.›</a:t>
            </a:fld>
            <a:endParaRPr lang="en-US" dirty="0"/>
          </a:p>
        </p:txBody>
      </p:sp>
    </p:spTree>
    <p:extLst>
      <p:ext uri="{BB962C8B-B14F-4D97-AF65-F5344CB8AC3E}">
        <p14:creationId xmlns:p14="http://schemas.microsoft.com/office/powerpoint/2010/main" val="344848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099F7FF3-D349-457C-8636-FBC5797C364A}"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D1C0F47E-8369-F948-93AB-4F6DEB77A412}" type="slidenum">
              <a:rPr lang="en-US"/>
              <a:pPr>
                <a:defRPr/>
              </a:pPr>
              <a:t>‹nr.›</a:t>
            </a:fld>
            <a:endParaRPr lang="en-US" dirty="0"/>
          </a:p>
        </p:txBody>
      </p:sp>
    </p:spTree>
    <p:extLst>
      <p:ext uri="{BB962C8B-B14F-4D97-AF65-F5344CB8AC3E}">
        <p14:creationId xmlns:p14="http://schemas.microsoft.com/office/powerpoint/2010/main" val="158640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B084F8C5-504B-45E1-8081-8E52EDCCC0C2}"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18E963CE-432F-AD46-AF8A-A7B3847E2040}" type="slidenum">
              <a:rPr lang="en-US"/>
              <a:pPr>
                <a:defRPr/>
              </a:pPr>
              <a:t>‹nr.›</a:t>
            </a:fld>
            <a:endParaRPr lang="en-US" dirty="0"/>
          </a:p>
        </p:txBody>
      </p:sp>
    </p:spTree>
    <p:extLst>
      <p:ext uri="{BB962C8B-B14F-4D97-AF65-F5344CB8AC3E}">
        <p14:creationId xmlns:p14="http://schemas.microsoft.com/office/powerpoint/2010/main" val="11877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79513" y="188641"/>
            <a:ext cx="1368152" cy="797835"/>
          </a:xfrm>
          <a:prstGeom prst="rect">
            <a:avLst/>
          </a:prstGeom>
        </p:spPr>
      </p:pic>
      <p:sp>
        <p:nvSpPr>
          <p:cNvPr id="4" name="Tijdelijke aanduiding voor datum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07973815-BCA6-4EB0-ADF0-D9C8101AC528}" type="datetime1">
              <a:rPr lang="en-US" smtClean="0"/>
              <a:t>6/8/2015</a:t>
            </a:fld>
            <a:endParaRPr lang="en-US"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ea typeface="+mn-ea"/>
                <a:cs typeface="+mn-cs"/>
              </a:defRPr>
            </a:lvl1pPr>
          </a:lstStyle>
          <a:p>
            <a:pPr>
              <a:defRPr/>
            </a:pPr>
            <a:r>
              <a:rPr lang="en-US" dirty="0" smtClean="0"/>
              <a:t>www.journalistiek2025.nl</a:t>
            </a:r>
            <a:endParaRPr lang="en-US"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8781830-79FC-954C-8426-1544806DD2E0}" type="slidenum">
              <a:rPr lang="en-US"/>
              <a:pPr>
                <a:defRPr/>
              </a:pPr>
              <a:t>‹nr.›</a:t>
            </a:fld>
            <a:endParaRPr lang="en-US" dirty="0"/>
          </a:p>
        </p:txBody>
      </p:sp>
    </p:spTree>
  </p:cSld>
  <p:clrMap bg1="dk1" tx1="lt1" bg2="dk2" tx2="lt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 id="2147484471" r:id="rId5"/>
    <p:sldLayoutId id="2147484472" r:id="rId6"/>
    <p:sldLayoutId id="2147484473" r:id="rId7"/>
    <p:sldLayoutId id="2147484474" r:id="rId8"/>
    <p:sldLayoutId id="2147484475" r:id="rId9"/>
    <p:sldLayoutId id="2147484476" r:id="rId10"/>
    <p:sldLayoutId id="2147484477" r:id="rId11"/>
    <p:sldLayoutId id="2147484500" r:id="rId12"/>
  </p:sldLayoutIdLst>
  <p:hf sldNum="0" hdr="0" dt="0"/>
  <p:txStyles>
    <p:titleStyle>
      <a:lvl1pPr algn="ctr" defTabSz="457200" rtl="0" eaLnBrk="0" fontAlgn="base" hangingPunct="0">
        <a:spcBef>
          <a:spcPct val="0"/>
        </a:spcBef>
        <a:spcAft>
          <a:spcPct val="0"/>
        </a:spcAft>
        <a:defRPr sz="4400" kern="1200">
          <a:solidFill>
            <a:schemeClr val="tx1"/>
          </a:solidFill>
          <a:latin typeface="News Gothic M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News Gothic M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News Gothic MT"/>
          <a:ea typeface="ＭＳ Ｐゴシック"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News Gothic MT"/>
          <a:ea typeface="ＭＳ Ｐゴシック"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sp>
        <p:nvSpPr>
          <p:cNvPr id="14338"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14339"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5374360-F2F6-4668-AE18-7346A3048BA3}"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A21800F-C875-8644-A27F-26889FDAAB54}" type="slidenum">
              <a:rPr lang="nl-NL"/>
              <a:pPr>
                <a:defRPr/>
              </a:pPr>
              <a:t>‹nr.›</a:t>
            </a:fld>
            <a:endParaRPr lang="nl-NL" dirty="0"/>
          </a:p>
        </p:txBody>
      </p:sp>
    </p:spTree>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3">
            <a:alphaModFix amt="21000"/>
            <a:duotone>
              <a:prstClr val="black"/>
              <a:srgbClr val="D9C3A5">
                <a:tint val="50000"/>
                <a:satMod val="180000"/>
              </a:srgbClr>
            </a:duotone>
          </a:blip>
          <a:stretch>
            <a:fillRect/>
          </a:stretch>
        </p:blipFill>
        <p:spPr>
          <a:xfrm>
            <a:off x="3177000" y="306388"/>
            <a:ext cx="2790000" cy="3600000"/>
          </a:xfrm>
          <a:prstGeom prst="rect">
            <a:avLst/>
          </a:prstGeom>
        </p:spPr>
      </p:pic>
      <p:sp>
        <p:nvSpPr>
          <p:cNvPr id="26627"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26628"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B007EC9-26EE-41B6-920B-4F7E7210FDEB}"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32DFBA-5063-6142-8787-80608CA6D481}" type="slidenum">
              <a:rPr lang="nl-NL"/>
              <a:pPr>
                <a:defRPr/>
              </a:pPr>
              <a:t>‹nr.›</a:t>
            </a:fld>
            <a:endParaRPr lang="nl-NL" dirty="0"/>
          </a:p>
        </p:txBody>
      </p:sp>
    </p:spTree>
  </p:cSld>
  <p:clrMap bg1="dk1" tx1="lt1" bg2="dk2" tx2="lt2" accent1="accent1" accent2="accent2" accent3="accent3" accent4="accent4" accent5="accent5" accent6="accent6" hlink="hlink" folHlink="folHlink"/>
  <p:sldLayoutIdLst>
    <p:sldLayoutId id="2147484489" r:id="rId1"/>
    <p:sldLayoutId id="2147484490" r:id="rId2"/>
    <p:sldLayoutId id="2147484491" r:id="rId3"/>
    <p:sldLayoutId id="2147484492" r:id="rId4"/>
    <p:sldLayoutId id="2147484493" r:id="rId5"/>
    <p:sldLayoutId id="2147484494" r:id="rId6"/>
    <p:sldLayoutId id="2147484495" r:id="rId7"/>
    <p:sldLayoutId id="2147484496" r:id="rId8"/>
    <p:sldLayoutId id="2147484497" r:id="rId9"/>
    <p:sldLayoutId id="2147484498" r:id="rId10"/>
    <p:sldLayoutId id="2147484499"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urnalistiek2025.n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196067" y="2417763"/>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Journalism in 2025 </a:t>
            </a:r>
            <a:r>
              <a:rPr lang="nl-NL" sz="3200" dirty="0">
                <a:solidFill>
                  <a:schemeClr val="tx1"/>
                </a:solidFill>
                <a:latin typeface="News Gothic MT" charset="0"/>
                <a:ea typeface="ＭＳ Ｐゴシック" charset="0"/>
                <a:cs typeface="ＭＳ Ｐゴシック" charset="0"/>
              </a:rPr>
              <a:t/>
            </a:r>
            <a:br>
              <a:rPr lang="nl-NL" sz="3200" dirty="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in four future scenarios: part 1</a:t>
            </a:r>
          </a:p>
        </p:txBody>
      </p:sp>
      <p:sp>
        <p:nvSpPr>
          <p:cNvPr id="43010" name="Text Placeholder 5"/>
          <p:cNvSpPr>
            <a:spLocks noGrp="1"/>
          </p:cNvSpPr>
          <p:nvPr>
            <p:ph type="body" idx="1"/>
          </p:nvPr>
        </p:nvSpPr>
        <p:spPr bwMode="auto">
          <a:xfrm>
            <a:off x="1219200" y="4797425"/>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buFont typeface="Wingdings" charset="0"/>
              <a:buNone/>
            </a:pPr>
            <a:r>
              <a:rPr sz="1800">
                <a:solidFill>
                  <a:srgbClr val="FFFFFF"/>
                </a:solidFill>
                <a:latin typeface="News Gothic MT" charset="0"/>
                <a:ea typeface="ＭＳ Ｐゴシック" charset="0"/>
                <a:cs typeface="ＭＳ Ｐゴシック" charset="0"/>
              </a:rPr>
              <a:t>Working session regarding media organisations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solidFill>
                  <a:srgbClr val="FFFFFF"/>
                </a:solidFill>
              </a:rPr>
              <a:t>What raises more questions and is still uncertain:</a:t>
            </a:r>
          </a:p>
        </p:txBody>
      </p:sp>
      <p:sp>
        <p:nvSpPr>
          <p:cNvPr id="3" name="Tijdelijke aanduiding voor inhoud 2"/>
          <p:cNvSpPr>
            <a:spLocks noGrp="1"/>
          </p:cNvSpPr>
          <p:nvPr>
            <p:ph idx="1"/>
          </p:nvPr>
        </p:nvSpPr>
        <p:spPr>
          <a:xfrm>
            <a:off x="457200" y="1628800"/>
            <a:ext cx="8229600" cy="4209331"/>
          </a:xfrm>
        </p:spPr>
        <p:txBody>
          <a:bodyPr/>
          <a:lstStyle/>
          <a:p>
            <a:pPr lvl="0" rtl="0"/>
            <a:r>
              <a:rPr sz="2400">
                <a:cs typeface="News Gothic MT"/>
              </a:rPr>
              <a:t>Smarter use of personal details vs. privacy violation?</a:t>
            </a:r>
          </a:p>
          <a:p>
            <a:pPr rtl="0"/>
            <a:r>
              <a:rPr sz="2400">
                <a:cs typeface="News Gothic MT"/>
              </a:rPr>
              <a:t>Technology creates market power: impotence of governments concerning the power of technology giants?</a:t>
            </a:r>
          </a:p>
          <a:p>
            <a:pPr lvl="0" rtl="0">
              <a:lnSpc>
                <a:spcPct val="115000"/>
              </a:lnSpc>
              <a:spcAft>
                <a:spcPts val="0"/>
              </a:spcAft>
              <a:buFont typeface="Symbol"/>
              <a:buChar char=""/>
            </a:pPr>
            <a:r>
              <a:rPr sz="2400">
                <a:cs typeface="News Gothic MT"/>
              </a:rPr>
              <a:t>Future cuts to public broadcasting?</a:t>
            </a:r>
          </a:p>
          <a:p>
            <a:pPr lvl="0" rtl="0">
              <a:lnSpc>
                <a:spcPct val="115000"/>
              </a:lnSpc>
              <a:spcAft>
                <a:spcPts val="1000"/>
              </a:spcAft>
              <a:buFont typeface="Symbol"/>
              <a:buChar char=""/>
            </a:pPr>
            <a:r>
              <a:rPr sz="2400">
                <a:cs typeface="News Gothic MT"/>
              </a:rPr>
              <a:t>De-centralisation creates more demand for local news?</a:t>
            </a:r>
          </a:p>
          <a:p>
            <a:pPr rtl="0"/>
            <a:r>
              <a:rPr sz="2400">
                <a:cs typeface="News Gothic MT"/>
              </a:rPr>
              <a:t>Institutional versus individual(s): control versus self-organisation?</a:t>
            </a:r>
          </a:p>
          <a:p>
            <a:pPr rtl="0"/>
            <a:r>
              <a:rPr sz="2400">
                <a:cs typeface="News Gothic MT"/>
              </a:rPr>
              <a:t>Sharing economy?</a:t>
            </a:r>
          </a:p>
          <a:p>
            <a:pPr rtl="0"/>
            <a:r>
              <a:rPr sz="2400">
                <a:cs typeface="News Gothic MT"/>
              </a:rPr>
              <a:t>Widening gap in society?</a:t>
            </a:r>
          </a:p>
          <a:p>
            <a:pPr lvl="0">
              <a:lnSpc>
                <a:spcPct val="115000"/>
              </a:lnSpc>
              <a:spcAft>
                <a:spcPts val="1000"/>
              </a:spcAft>
              <a:buFont typeface="Symbol"/>
              <a:buChar char=""/>
            </a:pPr>
            <a:endParaRPr lang="nl-NL" sz="2400" dirty="0">
              <a:ea typeface="Calibri"/>
              <a:cs typeface="News Gothic MT"/>
            </a:endParaRPr>
          </a:p>
          <a:p>
            <a:endParaRPr lang="nl-NL" sz="2400" dirty="0">
              <a:cs typeface="News Gothic MT"/>
            </a:endParaRPr>
          </a:p>
          <a:p>
            <a:pPr lvl="0"/>
            <a:endParaRPr lang="nl-NL" sz="2400" dirty="0">
              <a:cs typeface="News Gothic MT"/>
            </a:endParaRPr>
          </a:p>
          <a:p>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958915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The scenarios vary: </a:t>
            </a:r>
          </a:p>
        </p:txBody>
      </p:sp>
      <p:sp>
        <p:nvSpPr>
          <p:cNvPr id="905219"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81000" indent="-381000" rtl="0" eaLnBrk="1" hangingPunct="1">
              <a:lnSpc>
                <a:spcPts val="3375"/>
              </a:lnSpc>
              <a:buFontTx/>
              <a:buAutoNum type="arabicPeriod"/>
            </a:pPr>
            <a:r>
              <a:rPr>
                <a:solidFill>
                  <a:srgbClr val="FFFFFF"/>
                </a:solidFill>
                <a:latin typeface="News Gothic MT" charset="0"/>
                <a:ea typeface="ＭＳ Ｐゴシック" charset="0"/>
                <a:cs typeface="ＭＳ Ｐゴシック" charset="0"/>
              </a:rPr>
              <a:t>To what extent are technological innovations accepted?</a:t>
            </a:r>
          </a:p>
          <a:p>
            <a:pPr marL="0" indent="0" eaLnBrk="1" hangingPunct="1">
              <a:lnSpc>
                <a:spcPts val="3375"/>
              </a:lnSpc>
              <a:buNone/>
            </a:pPr>
            <a:endParaRPr lang="nl-NL" dirty="0" smtClean="0">
              <a:solidFill>
                <a:srgbClr val="FFFFFF"/>
              </a:solidFill>
              <a:latin typeface="News Gothic MT" charset="0"/>
              <a:ea typeface="ＭＳ Ｐゴシック" charset="0"/>
              <a:cs typeface="ＭＳ Ｐゴシック" charset="0"/>
            </a:endParaRPr>
          </a:p>
          <a:p>
            <a:pPr marL="457200" indent="-457200" rtl="0" eaLnBrk="1" hangingPunct="1">
              <a:lnSpc>
                <a:spcPts val="3375"/>
              </a:lnSpc>
              <a:buFont typeface="+mj-lt"/>
              <a:buAutoNum type="arabicPeriod" startAt="2"/>
            </a:pPr>
            <a:r>
              <a:rPr/>
              <a:t>Will consumers take the initiative to satisfy their needs or do they expect brands and (government) institutions to do that for them?</a:t>
            </a:r>
          </a:p>
          <a:p>
            <a:pPr marL="381000" indent="-381000" eaLnBrk="1" hangingPunct="1">
              <a:lnSpc>
                <a:spcPts val="3375"/>
              </a:lnSpc>
              <a:buFontTx/>
              <a:buAutoNum type="arabicPeriod" startAt="2"/>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73391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5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52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kstvak 12"/>
          <p:cNvSpPr txBox="1">
            <a:spLocks noChangeArrowheads="1"/>
          </p:cNvSpPr>
          <p:nvPr/>
        </p:nvSpPr>
        <p:spPr bwMode="auto">
          <a:xfrm rot="-5400000">
            <a:off x="1931193" y="2771745"/>
            <a:ext cx="44323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rgbClr val="FFFFFF"/>
                </a:solidFill>
                <a:latin typeface="News Gothic MT" charset="0"/>
                <a:cs typeface="News Gothic MT" charset="0"/>
              </a:rPr>
              <a:t>acceptance of technology</a:t>
            </a:r>
          </a:p>
        </p:txBody>
      </p:sp>
      <p:sp>
        <p:nvSpPr>
          <p:cNvPr id="16" name="Tekstvak 15"/>
          <p:cNvSpPr txBox="1">
            <a:spLocks noChangeArrowheads="1"/>
          </p:cNvSpPr>
          <p:nvPr/>
        </p:nvSpPr>
        <p:spPr bwMode="auto">
          <a:xfrm>
            <a:off x="5530850" y="4005263"/>
            <a:ext cx="3613150" cy="2586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digital and mobile technology = the future</a:t>
            </a:r>
          </a:p>
          <a:p>
            <a:pPr rtl="0" eaLnBrk="1" hangingPunct="1">
              <a:buFont typeface="Wingdings" charset="0"/>
              <a:buChar char="§"/>
            </a:pPr>
            <a:r>
              <a:rPr sz="1800" b="0">
                <a:solidFill>
                  <a:srgbClr val="FFFFFF"/>
                </a:solidFill>
                <a:latin typeface="News Gothic MT" charset="0"/>
                <a:cs typeface="News Gothic MT" charset="0"/>
              </a:rPr>
              <a:t> discussion about the pace of development, the extent to which everyone participates and safety.</a:t>
            </a:r>
          </a:p>
          <a:p>
            <a:pPr rtl="0" eaLnBrk="1" hangingPunct="1">
              <a:buFont typeface="Wingdings" charset="0"/>
              <a:buChar char="§"/>
            </a:pPr>
            <a:r>
              <a:rPr sz="1800" b="0">
                <a:solidFill>
                  <a:srgbClr val="FFFFFF"/>
                </a:solidFill>
                <a:latin typeface="News Gothic MT" charset="0"/>
                <a:cs typeface="News Gothic MT" charset="0"/>
              </a:rPr>
              <a:t> increasing awareness of links between technology, market power and divisions in society</a:t>
            </a:r>
          </a:p>
        </p:txBody>
      </p:sp>
      <p:sp>
        <p:nvSpPr>
          <p:cNvPr id="18" name="Tekstvak 17"/>
          <p:cNvSpPr txBox="1">
            <a:spLocks noChangeArrowheads="1"/>
          </p:cNvSpPr>
          <p:nvPr/>
        </p:nvSpPr>
        <p:spPr bwMode="auto">
          <a:xfrm>
            <a:off x="5530850" y="0"/>
            <a:ext cx="3613150"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benefits of new technologies are felt far and wide  </a:t>
            </a:r>
          </a:p>
          <a:p>
            <a:pPr rtl="0" eaLnBrk="1" hangingPunct="1">
              <a:buFont typeface="Wingdings" charset="0"/>
              <a:buChar char="§"/>
            </a:pPr>
            <a:r>
              <a:rPr sz="1800" b="0">
                <a:solidFill>
                  <a:srgbClr val="FFFFFF"/>
                </a:solidFill>
                <a:latin typeface="News Gothic MT" charset="0"/>
                <a:cs typeface="News Gothic MT" charset="0"/>
              </a:rPr>
              <a:t>technology is very user-friendly</a:t>
            </a:r>
          </a:p>
          <a:p>
            <a:pPr rtl="0" eaLnBrk="1" hangingPunct="1">
              <a:buFont typeface="Wingdings" charset="0"/>
              <a:buChar char="§"/>
            </a:pPr>
            <a:r>
              <a:rPr sz="1800" b="0">
                <a:solidFill>
                  <a:srgbClr val="FFFFFF"/>
                </a:solidFill>
                <a:latin typeface="News Gothic MT" charset="0"/>
                <a:cs typeface="News Gothic MT" charset="0"/>
              </a:rPr>
              <a:t> good return on investment</a:t>
            </a:r>
          </a:p>
        </p:txBody>
      </p:sp>
      <p:cxnSp>
        <p:nvCxnSpPr>
          <p:cNvPr id="21" name="Straight Arrow Connector 10"/>
          <p:cNvCxnSpPr/>
          <p:nvPr/>
        </p:nvCxnSpPr>
        <p:spPr>
          <a:xfrm rot="5400000" flipH="1" flipV="1">
            <a:off x="1981994" y="3255144"/>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2"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3" name="Tekstvak 17"/>
          <p:cNvSpPr txBox="1">
            <a:spLocks noChangeArrowheads="1"/>
          </p:cNvSpPr>
          <p:nvPr/>
        </p:nvSpPr>
        <p:spPr bwMode="auto">
          <a:xfrm>
            <a:off x="3597275" y="5981278"/>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 name="Tekstvak 1"/>
          <p:cNvSpPr txBox="1">
            <a:spLocks noChangeArrowheads="1"/>
          </p:cNvSpPr>
          <p:nvPr/>
        </p:nvSpPr>
        <p:spPr bwMode="auto">
          <a:xfrm>
            <a:off x="455613" y="3238500"/>
            <a:ext cx="2719387"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b="0">
                <a:solidFill>
                  <a:schemeClr val="tx1"/>
                </a:solidFill>
                <a:latin typeface="News Gothic MT" charset="0"/>
                <a:cs typeface="News Gothic MT" charset="0"/>
              </a:rPr>
              <a:t>What can we do?</a:t>
            </a:r>
          </a:p>
          <a:p>
            <a:pPr rtl="0" eaLnBrk="1" hangingPunct="1"/>
            <a:r>
              <a:rPr sz="1800" b="0">
                <a:solidFill>
                  <a:schemeClr val="tx1"/>
                </a:solidFill>
                <a:latin typeface="News Gothic MT" charset="0"/>
                <a:cs typeface="News Gothic MT" charset="0"/>
              </a:rPr>
              <a:t>What are we allowed to do?</a:t>
            </a:r>
          </a:p>
          <a:p>
            <a:pPr rtl="0" eaLnBrk="1" hangingPunct="1"/>
            <a:r>
              <a:rPr sz="1800" b="0">
                <a:solidFill>
                  <a:schemeClr val="tx1"/>
                </a:solidFill>
                <a:latin typeface="News Gothic MT" charset="0"/>
                <a:cs typeface="News Gothic MT" charset="0"/>
              </a:rPr>
              <a:t>What do we want to do?</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217628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2" grpId="0"/>
      <p:bldP spid="2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kstvak 11"/>
          <p:cNvSpPr txBox="1">
            <a:spLocks noChangeArrowheads="1"/>
          </p:cNvSpPr>
          <p:nvPr/>
        </p:nvSpPr>
        <p:spPr bwMode="auto">
          <a:xfrm>
            <a:off x="2915816" y="2266950"/>
            <a:ext cx="420211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chemeClr val="tx1"/>
                </a:solidFill>
                <a:latin typeface="News Gothic MT" charset="0"/>
                <a:cs typeface="News Gothic MT" charset="0"/>
              </a:rPr>
              <a:t>social trust</a:t>
            </a:r>
          </a:p>
        </p:txBody>
      </p:sp>
      <p:sp>
        <p:nvSpPr>
          <p:cNvPr id="16" name="Tekstvak 15"/>
          <p:cNvSpPr txBox="1">
            <a:spLocks noChangeArrowheads="1"/>
          </p:cNvSpPr>
          <p:nvPr/>
        </p:nvSpPr>
        <p:spPr bwMode="auto">
          <a:xfrm>
            <a:off x="0" y="3068638"/>
            <a:ext cx="4178300" cy="203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take our own initiative </a:t>
            </a:r>
          </a:p>
          <a:p>
            <a:pPr rtl="0" eaLnBrk="1" hangingPunct="1">
              <a:buFont typeface="Wingdings" charset="0"/>
              <a:buChar char="§"/>
            </a:pPr>
            <a:r>
              <a:rPr sz="1800" b="0">
                <a:solidFill>
                  <a:srgbClr val="FFFFFF"/>
                </a:solidFill>
                <a:latin typeface="News Gothic MT" charset="0"/>
                <a:cs typeface="News Gothic MT" charset="0"/>
              </a:rPr>
              <a:t> trust our peers </a:t>
            </a:r>
          </a:p>
          <a:p>
            <a:pPr rtl="0" eaLnBrk="1" hangingPunct="1">
              <a:buFont typeface="Wingdings" charset="0"/>
              <a:buChar char="§"/>
            </a:pPr>
            <a:r>
              <a:rPr sz="1800" b="0">
                <a:solidFill>
                  <a:srgbClr val="FFFFFF"/>
                </a:solidFill>
                <a:latin typeface="News Gothic MT" charset="0"/>
                <a:cs typeface="News Gothic MT" charset="0"/>
              </a:rPr>
              <a:t> more opportunities to settle matters themselves</a:t>
            </a:r>
          </a:p>
          <a:p>
            <a:pPr rtl="0" eaLnBrk="1" hangingPunct="1">
              <a:buFont typeface="Wingdings" charset="0"/>
              <a:buChar char="§"/>
            </a:pPr>
            <a:r>
              <a:rPr sz="1800" b="0">
                <a:solidFill>
                  <a:srgbClr val="FFFFFF"/>
                </a:solidFill>
                <a:latin typeface="News Gothic MT" charset="0"/>
                <a:cs typeface="News Gothic MT" charset="0"/>
              </a:rPr>
              <a:t> cut-out-the-middle-man</a:t>
            </a:r>
          </a:p>
          <a:p>
            <a:pPr rtl="0" eaLnBrk="1" hangingPunct="1">
              <a:buFont typeface="Wingdings" charset="0"/>
              <a:buChar char="§"/>
            </a:pPr>
            <a:r>
              <a:rPr sz="1800" b="0">
                <a:solidFill>
                  <a:srgbClr val="FFFFFF"/>
                </a:solidFill>
                <a:latin typeface="News Gothic MT" charset="0"/>
                <a:cs typeface="News Gothic MT" charset="0"/>
              </a:rPr>
              <a:t> crowdfunding &amp; sourcing</a:t>
            </a:r>
          </a:p>
          <a:p>
            <a:pPr eaLnBrk="1" hangingPunct="1">
              <a:buFont typeface="Wingdings" charset="0"/>
              <a:buChar char="§"/>
            </a:pPr>
            <a:endParaRPr lang="nl-NL" sz="1800" b="0" dirty="0">
              <a:solidFill>
                <a:srgbClr val="FFFFFF"/>
              </a:solidFill>
              <a:latin typeface="News Gothic MT" charset="0"/>
              <a:cs typeface="News Gothic MT" charset="0"/>
            </a:endParaRPr>
          </a:p>
        </p:txBody>
      </p:sp>
      <p:sp>
        <p:nvSpPr>
          <p:cNvPr id="18" name="Tekstvak 17"/>
          <p:cNvSpPr txBox="1">
            <a:spLocks noChangeArrowheads="1"/>
          </p:cNvSpPr>
          <p:nvPr/>
        </p:nvSpPr>
        <p:spPr bwMode="auto">
          <a:xfrm>
            <a:off x="4924425" y="3068638"/>
            <a:ext cx="4176713"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r" rtl="0" eaLnBrk="1" hangingPunct="1">
              <a:buFont typeface="Wingdings" charset="0"/>
              <a:buChar char="§"/>
            </a:pPr>
            <a:r>
              <a:rPr sz="1800" b="0">
                <a:solidFill>
                  <a:srgbClr val="FFFFFF"/>
                </a:solidFill>
                <a:latin typeface="News Gothic MT" charset="0"/>
                <a:cs typeface="News Gothic MT" charset="0"/>
              </a:rPr>
              <a:t> Initiative by brands &amp; government</a:t>
            </a:r>
          </a:p>
          <a:p>
            <a:pPr algn="r" rtl="0" eaLnBrk="1" hangingPunct="1">
              <a:buFont typeface="Wingdings" charset="0"/>
              <a:buChar char="§"/>
            </a:pPr>
            <a:r>
              <a:rPr sz="1800" b="0">
                <a:solidFill>
                  <a:srgbClr val="FFFFFF"/>
                </a:solidFill>
                <a:latin typeface="News Gothic MT" charset="0"/>
                <a:cs typeface="News Gothic MT" charset="0"/>
              </a:rPr>
              <a:t> trust in institutions, companies, brands</a:t>
            </a:r>
          </a:p>
          <a:p>
            <a:pPr algn="r" rtl="0" eaLnBrk="1" hangingPunct="1">
              <a:buFont typeface="Wingdings" charset="0"/>
              <a:buChar char="§"/>
            </a:pPr>
            <a:r>
              <a:rPr sz="1800" b="0">
                <a:solidFill>
                  <a:srgbClr val="FFFFFF"/>
                </a:solidFill>
                <a:latin typeface="News Gothic MT" charset="0"/>
                <a:cs typeface="News Gothic MT" charset="0"/>
              </a:rPr>
              <a:t> convenience &amp; time savings &amp; clarity</a:t>
            </a:r>
          </a:p>
          <a:p>
            <a:pPr algn="r" rtl="0" eaLnBrk="1" hangingPunct="1">
              <a:buFont typeface="Wingdings" charset="0"/>
              <a:buChar char="§"/>
            </a:pPr>
            <a:r>
              <a:rPr sz="1800" b="0">
                <a:solidFill>
                  <a:srgbClr val="FFFFFF"/>
                </a:solidFill>
                <a:latin typeface="News Gothic MT" charset="0"/>
                <a:cs typeface="News Gothic MT" charset="0"/>
              </a:rPr>
              <a:t> strength and decisiveness of institutions, guarantees</a:t>
            </a:r>
          </a:p>
          <a:p>
            <a:pPr algn="r" rtl="0" eaLnBrk="1" hangingPunct="1">
              <a:buFont typeface="Wingdings" charset="0"/>
              <a:buChar char="§"/>
            </a:pPr>
            <a:r>
              <a:rPr sz="1800" b="0">
                <a:solidFill>
                  <a:srgbClr val="FFFFFF"/>
                </a:solidFill>
                <a:latin typeface="News Gothic MT" charset="0"/>
                <a:cs typeface="News Gothic MT" charset="0"/>
              </a:rPr>
              <a:t> transparent government and institutions </a:t>
            </a:r>
          </a:p>
          <a:p>
            <a:pPr algn="r" eaLnBrk="1" hangingPunct="1"/>
            <a:endParaRPr lang="nl-NL" sz="1800" b="0" dirty="0">
              <a:solidFill>
                <a:srgbClr val="FFFFFF"/>
              </a:solidFill>
              <a:latin typeface="News Gothic MT" charset="0"/>
              <a:cs typeface="News Gothic MT" charset="0"/>
            </a:endParaRPr>
          </a:p>
        </p:txBody>
      </p:sp>
      <p:cxnSp>
        <p:nvCxnSpPr>
          <p:cNvPr id="19" name="Straight Arrow Connector 15"/>
          <p:cNvCxnSpPr/>
          <p:nvPr/>
        </p:nvCxnSpPr>
        <p:spPr>
          <a:xfrm>
            <a:off x="1590675" y="2141538"/>
            <a:ext cx="6051550" cy="1587"/>
          </a:xfrm>
          <a:prstGeom prst="straightConnector1">
            <a:avLst/>
          </a:prstGeom>
          <a:ln w="76200" cap="flat" cmpd="sng" algn="ctr">
            <a:solidFill>
              <a:schemeClr val="tx1"/>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0" name="Tekstvak 13"/>
          <p:cNvSpPr txBox="1">
            <a:spLocks noChangeArrowheads="1"/>
          </p:cNvSpPr>
          <p:nvPr/>
        </p:nvSpPr>
        <p:spPr bwMode="auto">
          <a:xfrm>
            <a:off x="7242175" y="1700213"/>
            <a:ext cx="22098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do-it-for-me</a:t>
            </a:r>
          </a:p>
        </p:txBody>
      </p:sp>
      <p:sp>
        <p:nvSpPr>
          <p:cNvPr id="21" name="Tekstvak 14"/>
          <p:cNvSpPr txBox="1">
            <a:spLocks noChangeArrowheads="1"/>
          </p:cNvSpPr>
          <p:nvPr/>
        </p:nvSpPr>
        <p:spPr bwMode="auto">
          <a:xfrm>
            <a:off x="-323850" y="1700213"/>
            <a:ext cx="234791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do-it-yourself</a:t>
            </a:r>
          </a:p>
        </p:txBody>
      </p:sp>
      <p:sp>
        <p:nvSpPr>
          <p:cNvPr id="2" name="Tekstvak 1"/>
          <p:cNvSpPr txBox="1">
            <a:spLocks noChangeArrowheads="1"/>
          </p:cNvSpPr>
          <p:nvPr/>
        </p:nvSpPr>
        <p:spPr bwMode="auto">
          <a:xfrm>
            <a:off x="3138551" y="404544"/>
            <a:ext cx="330324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a:solidFill>
                  <a:schemeClr val="tx1"/>
                </a:solidFill>
                <a:latin typeface="News Gothic MT" charset="0"/>
                <a:cs typeface="News Gothic MT" charset="0"/>
              </a:rPr>
              <a:t>Who do we trust? </a:t>
            </a:r>
          </a:p>
          <a:p>
            <a:pPr rtl="0" eaLnBrk="1" hangingPunct="1"/>
            <a:r>
              <a:rPr sz="1800">
                <a:solidFill>
                  <a:schemeClr val="tx1"/>
                </a:solidFill>
                <a:latin typeface="News Gothic MT" charset="0"/>
                <a:cs typeface="News Gothic MT" charset="0"/>
              </a:rPr>
              <a:t>How do we arrange things?</a:t>
            </a:r>
          </a:p>
          <a:p>
            <a:pPr rtl="0" eaLnBrk="1" hangingPunct="1"/>
            <a:r>
              <a:rPr sz="1800">
                <a:solidFill>
                  <a:schemeClr val="tx1"/>
                </a:solidFill>
                <a:latin typeface="News Gothic MT" charset="0"/>
                <a:cs typeface="News Gothic MT" charset="0"/>
              </a:rPr>
              <a:t>Who takes the initiative?</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019856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1"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10"/>
          <p:cNvCxnSpPr/>
          <p:nvPr/>
        </p:nvCxnSpPr>
        <p:spPr>
          <a:xfrm rot="5400000" flipH="1" flipV="1">
            <a:off x="1981994" y="3513931"/>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15"/>
          <p:cNvCxnSpPr/>
          <p:nvPr/>
        </p:nvCxnSpPr>
        <p:spPr>
          <a:xfrm>
            <a:off x="1590675" y="3386138"/>
            <a:ext cx="6051550" cy="1587"/>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74755" name="Tekstvak 11"/>
          <p:cNvSpPr txBox="1">
            <a:spLocks noChangeArrowheads="1"/>
          </p:cNvSpPr>
          <p:nvPr/>
        </p:nvSpPr>
        <p:spPr bwMode="auto">
          <a:xfrm>
            <a:off x="4733925" y="3522663"/>
            <a:ext cx="42021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social trust</a:t>
            </a:r>
          </a:p>
        </p:txBody>
      </p:sp>
      <p:sp>
        <p:nvSpPr>
          <p:cNvPr id="74756" name="Tekstvak 12"/>
          <p:cNvSpPr txBox="1">
            <a:spLocks noChangeArrowheads="1"/>
          </p:cNvSpPr>
          <p:nvPr/>
        </p:nvSpPr>
        <p:spPr bwMode="auto">
          <a:xfrm rot="-5400000">
            <a:off x="2890838" y="1658937"/>
            <a:ext cx="25146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acceptance of </a:t>
            </a:r>
            <a:r>
              <a:rPr sz="2000">
                <a:solidFill>
                  <a:srgbClr val="FFFFFF"/>
                </a:solidFill>
                <a:latin typeface="News Gothic MT" charset="0"/>
                <a:cs typeface="News Gothic MT" charset="0"/>
              </a:rPr>
              <a:t>technology</a:t>
            </a:r>
          </a:p>
        </p:txBody>
      </p:sp>
      <p:sp>
        <p:nvSpPr>
          <p:cNvPr id="74757" name="Tekstvak 13"/>
          <p:cNvSpPr txBox="1">
            <a:spLocks noChangeArrowheads="1"/>
          </p:cNvSpPr>
          <p:nvPr/>
        </p:nvSpPr>
        <p:spPr bwMode="auto">
          <a:xfrm>
            <a:off x="7242175" y="295592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a:t>
            </a:r>
          </a:p>
        </p:txBody>
      </p:sp>
      <p:sp>
        <p:nvSpPr>
          <p:cNvPr id="74758" name="Tekstvak 14"/>
          <p:cNvSpPr txBox="1">
            <a:spLocks noChangeArrowheads="1"/>
          </p:cNvSpPr>
          <p:nvPr/>
        </p:nvSpPr>
        <p:spPr bwMode="auto">
          <a:xfrm>
            <a:off x="-252413" y="2955925"/>
            <a:ext cx="23479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do-it-yourself</a:t>
            </a:r>
          </a:p>
        </p:txBody>
      </p:sp>
      <p:sp>
        <p:nvSpPr>
          <p:cNvPr id="74759"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74760" name="Tekstvak 17"/>
          <p:cNvSpPr txBox="1">
            <a:spLocks noChangeArrowheads="1"/>
          </p:cNvSpPr>
          <p:nvPr/>
        </p:nvSpPr>
        <p:spPr bwMode="auto">
          <a:xfrm>
            <a:off x="3597275" y="6156325"/>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 name="Tekstvak 1"/>
          <p:cNvSpPr txBox="1"/>
          <p:nvPr/>
        </p:nvSpPr>
        <p:spPr>
          <a:xfrm>
            <a:off x="317841" y="1225182"/>
            <a:ext cx="1871662" cy="830997"/>
          </a:xfrm>
          <a:prstGeom prst="rect">
            <a:avLst/>
          </a:prstGeom>
          <a:noFill/>
        </p:spPr>
        <p:txBody>
          <a:bodyPr>
            <a:spAutoFit/>
          </a:bodyPr>
          <a:lstStyle/>
          <a:p>
            <a:pPr rtl="0">
              <a:defRPr/>
            </a:pPr>
            <a:r>
              <a:rPr b="0">
                <a:solidFill>
                  <a:schemeClr val="bg1"/>
                </a:solidFill>
                <a:latin typeface="+mj-lt"/>
              </a:rPr>
              <a:t>Wisdom of the crowd</a:t>
            </a:r>
          </a:p>
        </p:txBody>
      </p:sp>
      <p:sp>
        <p:nvSpPr>
          <p:cNvPr id="11" name="Tekstvak 10"/>
          <p:cNvSpPr txBox="1"/>
          <p:nvPr/>
        </p:nvSpPr>
        <p:spPr>
          <a:xfrm>
            <a:off x="6875463" y="4937125"/>
            <a:ext cx="1873250" cy="830997"/>
          </a:xfrm>
          <a:prstGeom prst="rect">
            <a:avLst/>
          </a:prstGeom>
          <a:noFill/>
        </p:spPr>
        <p:txBody>
          <a:bodyPr>
            <a:spAutoFit/>
          </a:bodyPr>
          <a:lstStyle/>
          <a:p>
            <a:pPr algn="r" rtl="0">
              <a:defRPr/>
            </a:pPr>
            <a:r>
              <a:rPr b="0">
                <a:solidFill>
                  <a:schemeClr val="bg1"/>
                </a:solidFill>
                <a:latin typeface="+mj-lt"/>
              </a:rPr>
              <a:t>Darwin's Game</a:t>
            </a:r>
          </a:p>
        </p:txBody>
      </p:sp>
      <p:sp>
        <p:nvSpPr>
          <p:cNvPr id="12" name="Tekstvak 11"/>
          <p:cNvSpPr txBox="1"/>
          <p:nvPr/>
        </p:nvSpPr>
        <p:spPr>
          <a:xfrm>
            <a:off x="6875463" y="755650"/>
            <a:ext cx="1873250" cy="830997"/>
          </a:xfrm>
          <a:prstGeom prst="rect">
            <a:avLst/>
          </a:prstGeom>
          <a:noFill/>
        </p:spPr>
        <p:txBody>
          <a:bodyPr>
            <a:spAutoFit/>
          </a:bodyPr>
          <a:lstStyle/>
          <a:p>
            <a:pPr algn="r" rtl="0">
              <a:defRPr/>
            </a:pPr>
            <a:r>
              <a:rPr b="0">
                <a:solidFill>
                  <a:schemeClr val="bg1"/>
                </a:solidFill>
                <a:latin typeface="+mj-lt"/>
              </a:rPr>
              <a:t>A handful of Apples</a:t>
            </a:r>
          </a:p>
        </p:txBody>
      </p:sp>
      <p:sp>
        <p:nvSpPr>
          <p:cNvPr id="13" name="Tekstvak 12"/>
          <p:cNvSpPr txBox="1"/>
          <p:nvPr/>
        </p:nvSpPr>
        <p:spPr>
          <a:xfrm>
            <a:off x="468313" y="4943475"/>
            <a:ext cx="1871662" cy="461665"/>
          </a:xfrm>
          <a:prstGeom prst="rect">
            <a:avLst/>
          </a:prstGeom>
          <a:noFill/>
        </p:spPr>
        <p:txBody>
          <a:bodyPr>
            <a:spAutoFit/>
          </a:bodyPr>
          <a:lstStyle/>
          <a:p>
            <a:pPr rtl="0">
              <a:defRPr/>
            </a:pPr>
            <a:r>
              <a:rPr b="0">
                <a:solidFill>
                  <a:schemeClr val="bg1"/>
                </a:solidFill>
                <a:latin typeface="+mj-lt"/>
              </a:rPr>
              <a:t>The Shire</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12085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10"/>
          <p:cNvCxnSpPr/>
          <p:nvPr/>
        </p:nvCxnSpPr>
        <p:spPr>
          <a:xfrm rot="5400000" flipH="1" flipV="1">
            <a:off x="3990181"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15"/>
          <p:cNvCxnSpPr/>
          <p:nvPr/>
        </p:nvCxnSpPr>
        <p:spPr>
          <a:xfrm>
            <a:off x="2019300" y="5140325"/>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77827" name="Tekstvak 11"/>
          <p:cNvSpPr txBox="1">
            <a:spLocks noChangeArrowheads="1"/>
          </p:cNvSpPr>
          <p:nvPr/>
        </p:nvSpPr>
        <p:spPr bwMode="auto">
          <a:xfrm>
            <a:off x="6992938" y="4471988"/>
            <a:ext cx="42037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77828" name="Tekstvak 12"/>
          <p:cNvSpPr txBox="1">
            <a:spLocks noChangeArrowheads="1"/>
          </p:cNvSpPr>
          <p:nvPr/>
        </p:nvSpPr>
        <p:spPr bwMode="auto">
          <a:xfrm rot="-5400000">
            <a:off x="5811838" y="1589087"/>
            <a:ext cx="25146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77829" name="Tekstvak 13"/>
          <p:cNvSpPr txBox="1">
            <a:spLocks noChangeArrowheads="1"/>
          </p:cNvSpPr>
          <p:nvPr/>
        </p:nvSpPr>
        <p:spPr bwMode="auto">
          <a:xfrm>
            <a:off x="6934200" y="5401392"/>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dirty="0">
                <a:solidFill>
                  <a:srgbClr val="FFFFFF"/>
                </a:solidFill>
                <a:latin typeface="News Gothic MT" charset="0"/>
                <a:cs typeface="News Gothic MT" charset="0"/>
              </a:rPr>
              <a:t>do-it-for-me (</a:t>
            </a:r>
            <a:r>
              <a:rPr sz="2000" dirty="0" err="1">
                <a:solidFill>
                  <a:srgbClr val="FFFFFF"/>
                </a:solidFill>
                <a:latin typeface="News Gothic MT" charset="0"/>
                <a:cs typeface="News Gothic MT" charset="0"/>
              </a:rPr>
              <a:t>difm</a:t>
            </a:r>
            <a:r>
              <a:rPr sz="2000" dirty="0">
                <a:solidFill>
                  <a:srgbClr val="FFFFFF"/>
                </a:solidFill>
                <a:latin typeface="News Gothic MT" charset="0"/>
                <a:cs typeface="News Gothic MT" charset="0"/>
              </a:rPr>
              <a:t>)</a:t>
            </a:r>
          </a:p>
        </p:txBody>
      </p:sp>
      <p:sp>
        <p:nvSpPr>
          <p:cNvPr id="77830" name="Tekstvak 14"/>
          <p:cNvSpPr txBox="1">
            <a:spLocks noChangeArrowheads="1"/>
          </p:cNvSpPr>
          <p:nvPr/>
        </p:nvSpPr>
        <p:spPr bwMode="auto">
          <a:xfrm>
            <a:off x="-36513" y="5356225"/>
            <a:ext cx="23479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a:solidFill>
                  <a:srgbClr val="FFFFFF"/>
                </a:solidFill>
                <a:latin typeface="News Gothic MT" charset="0"/>
                <a:cs typeface="News Gothic MT" charset="0"/>
              </a:rPr>
              <a:t>do-it-yourself (diy)</a:t>
            </a:r>
          </a:p>
        </p:txBody>
      </p:sp>
      <p:sp>
        <p:nvSpPr>
          <p:cNvPr id="77831" name="Tekstvak 16"/>
          <p:cNvSpPr txBox="1">
            <a:spLocks noChangeArrowheads="1"/>
          </p:cNvSpPr>
          <p:nvPr/>
        </p:nvSpPr>
        <p:spPr bwMode="auto">
          <a:xfrm>
            <a:off x="571500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77832" name="Tekstvak 17"/>
          <p:cNvSpPr txBox="1">
            <a:spLocks noChangeArrowheads="1"/>
          </p:cNvSpPr>
          <p:nvPr/>
        </p:nvSpPr>
        <p:spPr bwMode="auto">
          <a:xfrm>
            <a:off x="5724525" y="6197805"/>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 name="Rechthoek 1"/>
          <p:cNvSpPr/>
          <p:nvPr/>
        </p:nvSpPr>
        <p:spPr>
          <a:xfrm>
            <a:off x="31750" y="1319857"/>
            <a:ext cx="5692775" cy="3693319"/>
          </a:xfrm>
          <a:prstGeom prst="rect">
            <a:avLst/>
          </a:prstGeom>
        </p:spPr>
        <p:txBody>
          <a:bodyPr>
            <a:spAutoFit/>
          </a:bodyPr>
          <a:lstStyle/>
          <a:p>
            <a:pPr marL="285750" indent="-285750" rtl="0">
              <a:buFont typeface="Arial"/>
              <a:buChar char="•"/>
              <a:defRPr/>
            </a:pPr>
            <a:r>
              <a:rPr sz="1800" b="0">
                <a:solidFill>
                  <a:schemeClr val="tx1"/>
                </a:solidFill>
                <a:latin typeface="+mj-lt"/>
              </a:rPr>
              <a:t>Economy and society dominated by precocious inventors, start-ups and virtual collaborations: new initiatives appear and disappear rapidly</a:t>
            </a:r>
          </a:p>
          <a:p>
            <a:pPr marL="285750" indent="-285750" rtl="0">
              <a:buFont typeface="Arial"/>
              <a:buChar char="•"/>
              <a:defRPr/>
            </a:pPr>
            <a:r>
              <a:rPr sz="1800" b="0">
                <a:solidFill>
                  <a:schemeClr val="tx1"/>
                </a:solidFill>
                <a:latin typeface="+mj-lt"/>
              </a:rPr>
              <a:t>A strong </a:t>
            </a:r>
            <a:r>
              <a:rPr sz="1800" b="0" i="1">
                <a:solidFill>
                  <a:schemeClr val="tx1"/>
                </a:solidFill>
                <a:latin typeface="+mj-lt"/>
              </a:rPr>
              <a:t>do-it-yourself</a:t>
            </a:r>
            <a:r>
              <a:rPr sz="1800" b="0">
                <a:solidFill>
                  <a:schemeClr val="tx1"/>
                </a:solidFill>
                <a:latin typeface="+mj-lt"/>
              </a:rPr>
              <a:t> mentality: co-creation, </a:t>
            </a:r>
            <a:r>
              <a:rPr sz="1800" b="0" i="1">
                <a:solidFill>
                  <a:schemeClr val="tx1"/>
                </a:solidFill>
                <a:latin typeface="+mj-lt"/>
              </a:rPr>
              <a:t>sharing</a:t>
            </a:r>
            <a:r>
              <a:rPr sz="1800" b="0">
                <a:solidFill>
                  <a:schemeClr val="tx1"/>
                </a:solidFill>
                <a:latin typeface="+mj-lt"/>
              </a:rPr>
              <a:t> and </a:t>
            </a:r>
            <a:r>
              <a:rPr sz="1800" b="0" i="1">
                <a:solidFill>
                  <a:schemeClr val="tx1"/>
                </a:solidFill>
                <a:latin typeface="+mj-lt"/>
              </a:rPr>
              <a:t>crowdfunding</a:t>
            </a:r>
            <a:r>
              <a:rPr sz="1800" b="0">
                <a:solidFill>
                  <a:schemeClr val="tx1"/>
                </a:solidFill>
                <a:latin typeface="+mj-lt"/>
              </a:rPr>
              <a:t> make large breakthroughs. The role of government is small.</a:t>
            </a:r>
          </a:p>
          <a:p>
            <a:pPr marL="285750" indent="-285750" rtl="0">
              <a:buFont typeface="Arial"/>
              <a:buChar char="•"/>
              <a:defRPr/>
            </a:pPr>
            <a:r>
              <a:rPr sz="1800" b="0">
                <a:solidFill>
                  <a:schemeClr val="tx1"/>
                </a:solidFill>
                <a:latin typeface="+mj-lt"/>
              </a:rPr>
              <a:t>Influence of Google and Facebook et al is greatly diminished: aversion to privacy violation &amp; market power</a:t>
            </a:r>
          </a:p>
          <a:p>
            <a:pPr marL="285750" indent="-285750" rtl="0">
              <a:buFont typeface="Arial"/>
              <a:buChar char="•"/>
              <a:defRPr/>
            </a:pPr>
            <a:r>
              <a:rPr sz="1800" b="0">
                <a:solidFill>
                  <a:schemeClr val="tx1"/>
                </a:solidFill>
                <a:latin typeface="+mj-lt"/>
              </a:rPr>
              <a:t>The decision about what news is no longer determined by media brands, but the crowd. Journalists are primarily a collector, curator and community manager </a:t>
            </a:r>
          </a:p>
        </p:txBody>
      </p:sp>
      <p:sp>
        <p:nvSpPr>
          <p:cNvPr id="12" name="Tekstvak 11"/>
          <p:cNvSpPr txBox="1"/>
          <p:nvPr/>
        </p:nvSpPr>
        <p:spPr>
          <a:xfrm>
            <a:off x="1629569" y="311794"/>
            <a:ext cx="2989262" cy="461963"/>
          </a:xfrm>
          <a:prstGeom prst="rect">
            <a:avLst/>
          </a:prstGeom>
          <a:noFill/>
        </p:spPr>
        <p:txBody>
          <a:bodyPr>
            <a:spAutoFit/>
          </a:bodyPr>
          <a:lstStyle/>
          <a:p>
            <a:pPr rtl="0">
              <a:defRPr/>
            </a:pPr>
            <a:r>
              <a:rPr b="0">
                <a:solidFill>
                  <a:schemeClr val="bg1"/>
                </a:solidFill>
                <a:latin typeface="+mj-lt"/>
              </a:rPr>
              <a:t>Wisdom of the crowd</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166487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10"/>
          <p:cNvCxnSpPr/>
          <p:nvPr/>
        </p:nvCxnSpPr>
        <p:spPr>
          <a:xfrm rot="5400000" flipH="1" flipV="1">
            <a:off x="-473869"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15"/>
          <p:cNvCxnSpPr/>
          <p:nvPr/>
        </p:nvCxnSpPr>
        <p:spPr>
          <a:xfrm>
            <a:off x="1566863" y="5445125"/>
            <a:ext cx="6051550" cy="0"/>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78851" name="Tekstvak 11"/>
          <p:cNvSpPr txBox="1">
            <a:spLocks noChangeArrowheads="1"/>
          </p:cNvSpPr>
          <p:nvPr/>
        </p:nvSpPr>
        <p:spPr bwMode="auto">
          <a:xfrm>
            <a:off x="5364163" y="5506165"/>
            <a:ext cx="420211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78852" name="Tekstvak 12"/>
          <p:cNvSpPr txBox="1">
            <a:spLocks noChangeArrowheads="1"/>
          </p:cNvSpPr>
          <p:nvPr/>
        </p:nvSpPr>
        <p:spPr bwMode="auto">
          <a:xfrm rot="-5400000">
            <a:off x="114300" y="1984780"/>
            <a:ext cx="374332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78853" name="Tekstvak 13"/>
          <p:cNvSpPr txBox="1">
            <a:spLocks noChangeArrowheads="1"/>
          </p:cNvSpPr>
          <p:nvPr/>
        </p:nvSpPr>
        <p:spPr bwMode="auto">
          <a:xfrm>
            <a:off x="7194550" y="544512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 (difm)</a:t>
            </a:r>
          </a:p>
        </p:txBody>
      </p:sp>
      <p:sp>
        <p:nvSpPr>
          <p:cNvPr id="78854" name="Tekstvak 14"/>
          <p:cNvSpPr txBox="1">
            <a:spLocks noChangeArrowheads="1"/>
          </p:cNvSpPr>
          <p:nvPr/>
        </p:nvSpPr>
        <p:spPr bwMode="auto">
          <a:xfrm>
            <a:off x="183809" y="4998333"/>
            <a:ext cx="1483618"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78855" name="Tekstvak 16"/>
          <p:cNvSpPr txBox="1">
            <a:spLocks noChangeArrowheads="1"/>
          </p:cNvSpPr>
          <p:nvPr/>
        </p:nvSpPr>
        <p:spPr bwMode="auto">
          <a:xfrm>
            <a:off x="12509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78856" name="Tekstvak 17"/>
          <p:cNvSpPr txBox="1">
            <a:spLocks noChangeArrowheads="1"/>
          </p:cNvSpPr>
          <p:nvPr/>
        </p:nvSpPr>
        <p:spPr bwMode="auto">
          <a:xfrm>
            <a:off x="1260475" y="6215063"/>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13" name="Tekstvak 12"/>
          <p:cNvSpPr txBox="1">
            <a:spLocks noChangeArrowheads="1"/>
          </p:cNvSpPr>
          <p:nvPr/>
        </p:nvSpPr>
        <p:spPr bwMode="auto">
          <a:xfrm>
            <a:off x="2522538" y="704850"/>
            <a:ext cx="6588125" cy="48013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marL="285750" indent="-285750" rtl="0">
              <a:buFont typeface="Arial"/>
              <a:buChar char="•"/>
              <a:defRPr/>
            </a:pPr>
            <a:r>
              <a:rPr sz="1800" b="0" dirty="0">
                <a:solidFill>
                  <a:srgbClr val="FFFFFF"/>
                </a:solidFill>
                <a:latin typeface="+mj-lt"/>
              </a:rPr>
              <a:t>A handful of mega-corporations increasingly determine the economic, social and political agenda. </a:t>
            </a:r>
          </a:p>
          <a:p>
            <a:pPr marL="285750" indent="-285750" rtl="0">
              <a:buFont typeface="Arial"/>
              <a:buChar char="•"/>
              <a:defRPr/>
            </a:pPr>
            <a:r>
              <a:rPr sz="1800" b="0" dirty="0">
                <a:solidFill>
                  <a:srgbClr val="FFFFFF"/>
                </a:solidFill>
                <a:latin typeface="+mj-lt"/>
              </a:rPr>
              <a:t>The CEOs of Ali Baba, Apple, Google and </a:t>
            </a:r>
            <a:r>
              <a:rPr sz="1800" b="0" dirty="0" err="1">
                <a:solidFill>
                  <a:srgbClr val="FFFFFF"/>
                </a:solidFill>
                <a:latin typeface="+mj-lt"/>
              </a:rPr>
              <a:t>Rosneft</a:t>
            </a:r>
            <a:r>
              <a:rPr sz="1800" b="0" dirty="0">
                <a:solidFill>
                  <a:srgbClr val="FFFFFF"/>
                </a:solidFill>
                <a:latin typeface="+mj-lt"/>
              </a:rPr>
              <a:t> are more powerful than many heads of state. Many smaller players are taken over or have to make way. </a:t>
            </a:r>
          </a:p>
          <a:p>
            <a:pPr marL="285750" indent="-285750" rtl="0">
              <a:buFont typeface="Arial"/>
              <a:buChar char="•"/>
              <a:defRPr/>
            </a:pPr>
            <a:r>
              <a:rPr sz="1800" b="0" dirty="0">
                <a:solidFill>
                  <a:srgbClr val="FFFFFF"/>
                </a:solidFill>
                <a:latin typeface="+mj-lt"/>
              </a:rPr>
              <a:t>Hardware, software, physical products, content: everything is </a:t>
            </a:r>
            <a:r>
              <a:rPr sz="1800" b="0" i="1" dirty="0">
                <a:solidFill>
                  <a:srgbClr val="FFFFFF"/>
                </a:solidFill>
                <a:latin typeface="+mj-lt"/>
              </a:rPr>
              <a:t>branded </a:t>
            </a:r>
            <a:r>
              <a:rPr sz="1800" b="0" dirty="0">
                <a:solidFill>
                  <a:srgbClr val="FFFFFF"/>
                </a:solidFill>
                <a:latin typeface="+mj-lt"/>
              </a:rPr>
              <a:t>and offered via integrated chains, which is also true for most of the news.  </a:t>
            </a:r>
          </a:p>
          <a:p>
            <a:pPr marL="285750" indent="-285750" rtl="0">
              <a:buFont typeface="Arial"/>
              <a:buChar char="•"/>
              <a:defRPr/>
            </a:pPr>
            <a:r>
              <a:rPr sz="1800" b="0" dirty="0">
                <a:solidFill>
                  <a:srgbClr val="FFFFFF"/>
                </a:solidFill>
                <a:latin typeface="+mj-lt"/>
              </a:rPr>
              <a:t>News is </a:t>
            </a:r>
            <a:r>
              <a:rPr sz="1800" b="0" dirty="0" err="1">
                <a:solidFill>
                  <a:srgbClr val="FFFFFF"/>
                </a:solidFill>
                <a:latin typeface="+mj-lt"/>
              </a:rPr>
              <a:t>personalised</a:t>
            </a:r>
            <a:r>
              <a:rPr sz="1800" b="0" dirty="0">
                <a:solidFill>
                  <a:srgbClr val="FFFFFF"/>
                </a:solidFill>
                <a:latin typeface="+mj-lt"/>
              </a:rPr>
              <a:t>: push-info </a:t>
            </a:r>
          </a:p>
          <a:p>
            <a:pPr marL="285750" indent="-285750" rtl="0">
              <a:buFont typeface="Arial"/>
              <a:buChar char="•"/>
              <a:defRPr/>
            </a:pPr>
            <a:r>
              <a:rPr sz="1800" b="0" dirty="0">
                <a:solidFill>
                  <a:srgbClr val="FFFFFF"/>
                </a:solidFill>
                <a:latin typeface="+mj-lt"/>
              </a:rPr>
              <a:t>Niche for quality journalism. Most traditional media companies have not survived. A few do their best to retain their independence, but the bulk of the population considers this to be an uninteresting rearguard action as long as people get exactly what they want </a:t>
            </a:r>
          </a:p>
          <a:p>
            <a:pPr rtl="0">
              <a:defRPr/>
            </a:pPr>
            <a:r>
              <a:rPr sz="1800" dirty="0"/>
              <a:t> </a:t>
            </a:r>
          </a:p>
          <a:p>
            <a:pPr eaLnBrk="1" hangingPunct="1">
              <a:buFont typeface="Arial" charset="0"/>
              <a:buChar char="•"/>
              <a:defRPr/>
            </a:pPr>
            <a:endParaRPr lang="nl-NL" sz="1800" b="0" dirty="0" smtClean="0">
              <a:solidFill>
                <a:srgbClr val="FFFFFF"/>
              </a:solidFill>
              <a:latin typeface="+mj-lt"/>
              <a:cs typeface="News Gothic MT" charset="0"/>
            </a:endParaRPr>
          </a:p>
          <a:p>
            <a:pPr eaLnBrk="1" hangingPunct="1">
              <a:buFont typeface="Arial" charset="0"/>
              <a:buChar char="•"/>
              <a:defRPr/>
            </a:pPr>
            <a:endParaRPr lang="nl-NL" sz="1800" b="0" dirty="0" smtClean="0">
              <a:solidFill>
                <a:srgbClr val="FFFFFF"/>
              </a:solidFill>
              <a:latin typeface="+mj-lt"/>
              <a:cs typeface="News Gothic MT" charset="0"/>
            </a:endParaRPr>
          </a:p>
        </p:txBody>
      </p:sp>
      <p:sp>
        <p:nvSpPr>
          <p:cNvPr id="11" name="Tekstvak 10"/>
          <p:cNvSpPr txBox="1"/>
          <p:nvPr/>
        </p:nvSpPr>
        <p:spPr>
          <a:xfrm>
            <a:off x="5724525" y="155575"/>
            <a:ext cx="2663825" cy="461963"/>
          </a:xfrm>
          <a:prstGeom prst="rect">
            <a:avLst/>
          </a:prstGeom>
          <a:noFill/>
        </p:spPr>
        <p:txBody>
          <a:bodyPr>
            <a:spAutoFit/>
          </a:bodyPr>
          <a:lstStyle/>
          <a:p>
            <a:pPr algn="r" rtl="0">
              <a:defRPr/>
            </a:pPr>
            <a:r>
              <a:rPr b="0">
                <a:solidFill>
                  <a:schemeClr val="bg1"/>
                </a:solidFill>
                <a:latin typeface="+mj-lt"/>
              </a:rPr>
              <a:t>A handful of Apples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913888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10"/>
          <p:cNvCxnSpPr/>
          <p:nvPr/>
        </p:nvCxnSpPr>
        <p:spPr>
          <a:xfrm rot="5400000" flipH="1" flipV="1">
            <a:off x="4122737"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15"/>
          <p:cNvCxnSpPr/>
          <p:nvPr/>
        </p:nvCxnSpPr>
        <p:spPr>
          <a:xfrm>
            <a:off x="1590675" y="1268413"/>
            <a:ext cx="6051550" cy="3175"/>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79875" name="Tekstvak 11"/>
          <p:cNvSpPr txBox="1">
            <a:spLocks noChangeArrowheads="1"/>
          </p:cNvSpPr>
          <p:nvPr/>
        </p:nvSpPr>
        <p:spPr bwMode="auto">
          <a:xfrm>
            <a:off x="2555776" y="792164"/>
            <a:ext cx="479742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chemeClr val="tx1"/>
                </a:solidFill>
                <a:latin typeface="News Gothic MT" charset="0"/>
                <a:cs typeface="News Gothic MT" charset="0"/>
              </a:rPr>
              <a:t>social trust</a:t>
            </a:r>
          </a:p>
        </p:txBody>
      </p:sp>
      <p:sp>
        <p:nvSpPr>
          <p:cNvPr id="79876" name="Tekstvak 12"/>
          <p:cNvSpPr txBox="1">
            <a:spLocks noChangeArrowheads="1"/>
          </p:cNvSpPr>
          <p:nvPr/>
        </p:nvSpPr>
        <p:spPr bwMode="auto">
          <a:xfrm rot="-5400000">
            <a:off x="4828381" y="3428207"/>
            <a:ext cx="35671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79877" name="Tekstvak 13"/>
          <p:cNvSpPr txBox="1">
            <a:spLocks noChangeArrowheads="1"/>
          </p:cNvSpPr>
          <p:nvPr/>
        </p:nvSpPr>
        <p:spPr bwMode="auto">
          <a:xfrm>
            <a:off x="7418288" y="792164"/>
            <a:ext cx="1758950" cy="7033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79878" name="Tekstvak 14"/>
          <p:cNvSpPr txBox="1">
            <a:spLocks noChangeArrowheads="1"/>
          </p:cNvSpPr>
          <p:nvPr/>
        </p:nvSpPr>
        <p:spPr bwMode="auto">
          <a:xfrm>
            <a:off x="165809" y="1027906"/>
            <a:ext cx="1525872"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79879" name="Tekstvak 16"/>
          <p:cNvSpPr txBox="1">
            <a:spLocks noChangeArrowheads="1"/>
          </p:cNvSpPr>
          <p:nvPr/>
        </p:nvSpPr>
        <p:spPr bwMode="auto">
          <a:xfrm>
            <a:off x="6157913" y="31750"/>
            <a:ext cx="2097087"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79880" name="Tekstvak 17"/>
          <p:cNvSpPr txBox="1">
            <a:spLocks noChangeArrowheads="1"/>
          </p:cNvSpPr>
          <p:nvPr/>
        </p:nvSpPr>
        <p:spPr bwMode="auto">
          <a:xfrm>
            <a:off x="6167438" y="6075363"/>
            <a:ext cx="208756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15" name="Tekstvak 14"/>
          <p:cNvSpPr txBox="1">
            <a:spLocks noChangeArrowheads="1"/>
          </p:cNvSpPr>
          <p:nvPr/>
        </p:nvSpPr>
        <p:spPr bwMode="auto">
          <a:xfrm>
            <a:off x="539750" y="1989138"/>
            <a:ext cx="5618163"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defRPr/>
            </a:pPr>
            <a:r>
              <a:rPr sz="1800" b="0">
                <a:solidFill>
                  <a:srgbClr val="FFFFFF"/>
                </a:solidFill>
                <a:latin typeface="+mj-lt"/>
                <a:cs typeface="News Gothic MT" charset="0"/>
              </a:rPr>
              <a:t> Small-scale, self-reliance and caution are important societal values. The caring government has largely pulled away. One's own district and region are the new anchor points. </a:t>
            </a:r>
          </a:p>
          <a:p>
            <a:pPr rtl="0" eaLnBrk="1" hangingPunct="1">
              <a:buFont typeface="Arial" charset="0"/>
              <a:buChar char="•"/>
              <a:defRPr/>
            </a:pPr>
            <a:r>
              <a:rPr sz="1800" b="0">
                <a:solidFill>
                  <a:srgbClr val="FFFFFF"/>
                </a:solidFill>
                <a:latin typeface="+mj-lt"/>
                <a:cs typeface="News Gothic MT" charset="0"/>
              </a:rPr>
              <a:t> Continuous search for like-minded people in different communities</a:t>
            </a:r>
          </a:p>
          <a:p>
            <a:pPr rtl="0" eaLnBrk="1" hangingPunct="1">
              <a:buFont typeface="Arial" charset="0"/>
              <a:buChar char="•"/>
              <a:defRPr/>
            </a:pPr>
            <a:r>
              <a:rPr sz="1800" b="0">
                <a:solidFill>
                  <a:srgbClr val="FFFFFF"/>
                </a:solidFill>
                <a:latin typeface="+mj-lt"/>
                <a:cs typeface="News Gothic MT" charset="0"/>
              </a:rPr>
              <a:t> Cybercrime and privacy violations: the general opinion is that technology needs to be handled with extreme caution</a:t>
            </a:r>
          </a:p>
          <a:p>
            <a:pPr rtl="0" eaLnBrk="1" hangingPunct="1">
              <a:buFont typeface="Arial" charset="0"/>
              <a:buChar char="•"/>
              <a:defRPr/>
            </a:pPr>
            <a:r>
              <a:rPr sz="1800" b="0">
                <a:solidFill>
                  <a:srgbClr val="FFFFFF"/>
                </a:solidFill>
                <a:latin typeface="+mj-lt"/>
                <a:cs typeface="News Gothic MT" charset="0"/>
              </a:rPr>
              <a:t> The media landscape is an archipelago of small titles. Many journalistic newspapers and magazines have been stopped. </a:t>
            </a:r>
          </a:p>
          <a:p>
            <a:pPr rtl="0" eaLnBrk="1" hangingPunct="1">
              <a:buFont typeface="Arial" charset="0"/>
              <a:buChar char="•"/>
              <a:defRPr/>
            </a:pPr>
            <a:r>
              <a:rPr sz="1800" b="0">
                <a:solidFill>
                  <a:srgbClr val="FFFFFF"/>
                </a:solidFill>
                <a:latin typeface="+mj-lt"/>
                <a:cs typeface="News Gothic MT" charset="0"/>
              </a:rPr>
              <a:t> Thematic community sites to which both citizen journalists and professionals contribute. Mostly local focus. Sometimes only echo rooms</a:t>
            </a:r>
          </a:p>
        </p:txBody>
      </p:sp>
      <p:sp>
        <p:nvSpPr>
          <p:cNvPr id="11" name="Tekstvak 10"/>
          <p:cNvSpPr txBox="1"/>
          <p:nvPr/>
        </p:nvSpPr>
        <p:spPr>
          <a:xfrm>
            <a:off x="2952849" y="233625"/>
            <a:ext cx="3384550" cy="460375"/>
          </a:xfrm>
          <a:prstGeom prst="rect">
            <a:avLst/>
          </a:prstGeom>
          <a:noFill/>
        </p:spPr>
        <p:txBody>
          <a:bodyPr>
            <a:spAutoFit/>
          </a:bodyPr>
          <a:lstStyle/>
          <a:p>
            <a:pPr rtl="0">
              <a:defRPr/>
            </a:pPr>
            <a:r>
              <a:rPr b="0" dirty="0">
                <a:solidFill>
                  <a:schemeClr val="bg1"/>
                </a:solidFill>
                <a:latin typeface="+mj-lt"/>
              </a:rPr>
              <a:t>The Shire</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915277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10"/>
          <p:cNvCxnSpPr/>
          <p:nvPr/>
        </p:nvCxnSpPr>
        <p:spPr>
          <a:xfrm rot="5400000" flipH="1" flipV="1">
            <a:off x="-414338"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15"/>
          <p:cNvCxnSpPr/>
          <p:nvPr/>
        </p:nvCxnSpPr>
        <p:spPr>
          <a:xfrm>
            <a:off x="1403350" y="1123156"/>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80900" name="Tekstvak 12"/>
          <p:cNvSpPr txBox="1">
            <a:spLocks noChangeArrowheads="1"/>
          </p:cNvSpPr>
          <p:nvPr/>
        </p:nvSpPr>
        <p:spPr bwMode="auto">
          <a:xfrm rot="-5400000">
            <a:off x="177551" y="2863509"/>
            <a:ext cx="388302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80901" name="Tekstvak 13"/>
          <p:cNvSpPr txBox="1">
            <a:spLocks noChangeArrowheads="1"/>
          </p:cNvSpPr>
          <p:nvPr/>
        </p:nvSpPr>
        <p:spPr bwMode="auto">
          <a:xfrm>
            <a:off x="6930846" y="586184"/>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80902" name="Tekstvak 14"/>
          <p:cNvSpPr txBox="1">
            <a:spLocks noChangeArrowheads="1"/>
          </p:cNvSpPr>
          <p:nvPr/>
        </p:nvSpPr>
        <p:spPr bwMode="auto">
          <a:xfrm>
            <a:off x="383489" y="1254918"/>
            <a:ext cx="1092168"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80903" name="Tekstvak 16"/>
          <p:cNvSpPr txBox="1">
            <a:spLocks noChangeArrowheads="1"/>
          </p:cNvSpPr>
          <p:nvPr/>
        </p:nvSpPr>
        <p:spPr bwMode="auto">
          <a:xfrm>
            <a:off x="1293019" y="63161"/>
            <a:ext cx="2097087"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80904" name="Tekstvak 17"/>
          <p:cNvSpPr txBox="1">
            <a:spLocks noChangeArrowheads="1"/>
          </p:cNvSpPr>
          <p:nvPr/>
        </p:nvSpPr>
        <p:spPr bwMode="auto">
          <a:xfrm>
            <a:off x="1302544" y="5926138"/>
            <a:ext cx="208756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80905" name="Tekstvak 14"/>
          <p:cNvSpPr txBox="1">
            <a:spLocks noChangeArrowheads="1"/>
          </p:cNvSpPr>
          <p:nvPr/>
        </p:nvSpPr>
        <p:spPr bwMode="auto">
          <a:xfrm>
            <a:off x="2679948" y="1477963"/>
            <a:ext cx="5697538" cy="590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pPr>
            <a:r>
              <a:rPr sz="1800" b="0">
                <a:solidFill>
                  <a:srgbClr val="FFFFFF"/>
                </a:solidFill>
                <a:latin typeface="News Gothic MT" charset="0"/>
                <a:cs typeface="News Gothic MT" charset="0"/>
              </a:rPr>
              <a:t> Institutions win back the trust of their original public. They show themselves more transparent and accessible; in dialogue.</a:t>
            </a:r>
          </a:p>
          <a:p>
            <a:pPr rtl="0" eaLnBrk="1" hangingPunct="1">
              <a:buFont typeface="Arial" charset="0"/>
              <a:buChar char="•"/>
            </a:pPr>
            <a:r>
              <a:rPr sz="1800" b="0">
                <a:solidFill>
                  <a:srgbClr val="FFFFFF"/>
                </a:solidFill>
                <a:latin typeface="News Gothic MT" charset="0"/>
                <a:cs typeface="News Gothic MT" charset="0"/>
              </a:rPr>
              <a:t> The journalistic landscape is evolving: a number of traditional news bringers succeed in making their brands relevant again, and to curb the explosive fall in viewers and subscribers. Others are too slow and fall by the way-side. Wide variation in the way news is offered and reported.</a:t>
            </a:r>
          </a:p>
          <a:p>
            <a:pPr rtl="0" eaLnBrk="1" hangingPunct="1">
              <a:buFont typeface="Arial" charset="0"/>
              <a:buChar char="•"/>
            </a:pPr>
            <a:r>
              <a:rPr sz="1800" b="0">
                <a:solidFill>
                  <a:srgbClr val="FFFFFF"/>
                </a:solidFill>
                <a:latin typeface="News Gothic MT" charset="0"/>
                <a:cs typeface="News Gothic MT" charset="0"/>
              </a:rPr>
              <a:t> Traditional media companies significantly change their structure through efficiency savings, close co-operation and continuously experimenting with business models. </a:t>
            </a:r>
          </a:p>
          <a:p>
            <a:pPr rtl="0" eaLnBrk="1" hangingPunct="1">
              <a:buFont typeface="Arial" charset="0"/>
              <a:buChar char="•"/>
            </a:pPr>
            <a:r>
              <a:rPr sz="1800" b="0">
                <a:solidFill>
                  <a:srgbClr val="FFFFFF"/>
                </a:solidFill>
                <a:latin typeface="News Gothic MT" charset="0"/>
                <a:cs typeface="News Gothic MT" charset="0"/>
              </a:rPr>
              <a:t> The public expects journalism to prove itself over again, makes high demands and is not loyal to specific brands</a:t>
            </a: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p:txBody>
      </p:sp>
      <p:sp>
        <p:nvSpPr>
          <p:cNvPr id="11" name="Tekstvak 10"/>
          <p:cNvSpPr txBox="1"/>
          <p:nvPr/>
        </p:nvSpPr>
        <p:spPr>
          <a:xfrm>
            <a:off x="1115616" y="388937"/>
            <a:ext cx="4679950" cy="460375"/>
          </a:xfrm>
          <a:prstGeom prst="rect">
            <a:avLst/>
          </a:prstGeom>
          <a:noFill/>
        </p:spPr>
        <p:txBody>
          <a:bodyPr>
            <a:spAutoFit/>
          </a:bodyPr>
          <a:lstStyle/>
          <a:p>
            <a:pPr algn="r" rtl="0">
              <a:defRPr/>
            </a:pPr>
            <a:r>
              <a:rPr b="0">
                <a:solidFill>
                  <a:schemeClr val="bg1"/>
                </a:solidFill>
                <a:latin typeface="+mj-lt"/>
              </a:rPr>
              <a:t>Darwin's Game</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25682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219200" y="1989138"/>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2</a:t>
            </a: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Working with the four scenarios</a:t>
            </a:r>
          </a:p>
        </p:txBody>
      </p:sp>
      <p:sp>
        <p:nvSpPr>
          <p:cNvPr id="43010" name="Text Placeholder 5"/>
          <p:cNvSpPr>
            <a:spLocks noGrp="1"/>
          </p:cNvSpPr>
          <p:nvPr>
            <p:ph type="body" idx="1"/>
          </p:nvPr>
        </p:nvSpPr>
        <p:spPr bwMode="auto">
          <a:xfrm>
            <a:off x="1219200" y="4362450"/>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buFont typeface="Wingdings" charset="0"/>
              <a:buNone/>
            </a:pPr>
            <a:r>
              <a:rPr sz="1800">
                <a:solidFill>
                  <a:srgbClr val="FFFFFF"/>
                </a:solidFill>
                <a:latin typeface="News Gothic MT" charset="0"/>
                <a:ea typeface="ＭＳ Ｐゴシック" charset="0"/>
                <a:cs typeface="ＭＳ Ｐゴシック" charset="0"/>
              </a:rPr>
              <a:t>Working session regarding media organisations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Structure of this presentation</a:t>
            </a:r>
          </a:p>
        </p:txBody>
      </p:sp>
      <p:sp>
        <p:nvSpPr>
          <p:cNvPr id="5" name="Tijdelijke aanduiding voor inhoud 4"/>
          <p:cNvSpPr>
            <a:spLocks noGrp="1"/>
          </p:cNvSpPr>
          <p:nvPr>
            <p:ph idx="1"/>
          </p:nvPr>
        </p:nvSpPr>
        <p:spPr/>
        <p:txBody>
          <a:bodyPr/>
          <a:lstStyle/>
          <a:p>
            <a:pPr rtl="0"/>
            <a:r>
              <a:rPr/>
              <a:t>This presentation consists of three parts - the first two parts are for the workshop and the last part is for the workshop facilitator. Please read this presentation thoroughly if this is the first time you have facilitated this workshop. </a:t>
            </a:r>
          </a:p>
          <a:p>
            <a:endParaRPr lang="nl-NL" dirty="0"/>
          </a:p>
          <a:p>
            <a:pPr rtl="0"/>
            <a:r>
              <a:rPr/>
              <a:t>Part 1: explanation of the scenario research for use during the workshop</a:t>
            </a:r>
          </a:p>
          <a:p>
            <a:pPr rtl="0"/>
            <a:r>
              <a:rPr/>
              <a:t>Part 2: Working with the scenarios within your training program </a:t>
            </a:r>
          </a:p>
          <a:p>
            <a:pPr rtl="0"/>
            <a:r>
              <a:rPr/>
              <a:t>Part 3: instructions for the workshop facilitator </a:t>
            </a:r>
          </a:p>
          <a:p>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644090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The scenarios can be looked at from three perspectives</a:t>
            </a:r>
          </a:p>
        </p:txBody>
      </p:sp>
      <p:sp>
        <p:nvSpPr>
          <p:cNvPr id="5" name="Tijdelijke aanduiding voor inhoud 4"/>
          <p:cNvSpPr>
            <a:spLocks noGrp="1"/>
          </p:cNvSpPr>
          <p:nvPr>
            <p:ph idx="1"/>
          </p:nvPr>
        </p:nvSpPr>
        <p:spPr/>
        <p:txBody>
          <a:bodyPr/>
          <a:lstStyle/>
          <a:p>
            <a:pPr rtl="0"/>
            <a:r>
              <a:rPr/>
              <a:t>Perspective 1:</a:t>
            </a:r>
            <a:r>
              <a:rPr lang="nl-NL" dirty="0"/>
              <a:t/>
            </a:r>
            <a:br>
              <a:rPr lang="nl-NL" dirty="0"/>
            </a:br>
            <a:r>
              <a:rPr/>
              <a:t>Implications of the scenarios, and exploring and recognising options for action. </a:t>
            </a:r>
          </a:p>
          <a:p>
            <a:pPr marL="0" indent="0">
              <a:buNone/>
            </a:pPr>
            <a:endParaRPr lang="nl-NL" dirty="0" smtClean="0"/>
          </a:p>
          <a:p>
            <a:pPr rtl="0"/>
            <a:r>
              <a:rPr/>
              <a:t>Perspective 2: </a:t>
            </a:r>
          </a:p>
          <a:p>
            <a:pPr marL="0" indent="0" rtl="0">
              <a:buNone/>
            </a:pPr>
            <a:r>
              <a:rPr/>
              <a:t>    Checking of current plans &amp; implicit/explicit </a:t>
            </a:r>
            <a:r>
              <a:rPr lang="nl-NL" dirty="0" smtClean="0"/>
              <a:t/>
            </a:r>
            <a:br>
              <a:rPr lang="nl-NL" dirty="0" smtClean="0"/>
            </a:br>
            <a:r>
              <a:rPr/>
              <a:t> strategies.</a:t>
            </a:r>
          </a:p>
          <a:p>
            <a:endParaRPr lang="nl-NL" dirty="0" smtClean="0"/>
          </a:p>
          <a:p>
            <a:pPr rtl="0"/>
            <a:r>
              <a:rPr/>
              <a:t>Perspective 3: </a:t>
            </a:r>
            <a:r>
              <a:rPr lang="nl-NL" dirty="0"/>
              <a:t/>
            </a:r>
            <a:br>
              <a:rPr lang="nl-NL" dirty="0"/>
            </a:br>
            <a:r>
              <a:rPr/>
              <a:t>Explore opportunities to influence the scenarios</a:t>
            </a:r>
          </a:p>
          <a:p>
            <a:pPr marL="457200" lvl="1" indent="0">
              <a:buNone/>
            </a:pPr>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182981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rtl="0"/>
            <a:r>
              <a:rPr sz="3200"/>
              <a:t>Perspective 1: Implications of the scenarios, and exploring and recognising options for action</a:t>
            </a:r>
            <a:r>
              <a:rPr lang="nl-NL" sz="3200" dirty="0"/>
              <a:t/>
            </a:r>
            <a:br>
              <a:rPr lang="nl-NL" sz="3200" dirty="0"/>
            </a:br>
            <a:endParaRPr lang="nl-NL" sz="3200" dirty="0"/>
          </a:p>
        </p:txBody>
      </p:sp>
      <p:sp>
        <p:nvSpPr>
          <p:cNvPr id="3" name="Tijdelijke aanduiding voor inhoud 2"/>
          <p:cNvSpPr>
            <a:spLocks noGrp="1"/>
          </p:cNvSpPr>
          <p:nvPr>
            <p:ph idx="1"/>
          </p:nvPr>
        </p:nvSpPr>
        <p:spPr/>
        <p:txBody>
          <a:bodyPr/>
          <a:lstStyle/>
          <a:p>
            <a:pPr rtl="0"/>
            <a:r>
              <a:rPr sz="2800"/>
              <a:t>Implications of the four scenarios and projecting one's own company/organisation/function</a:t>
            </a:r>
            <a:r>
              <a:rPr lang="nl-NL" sz="2800" dirty="0" smtClean="0"/>
              <a:t/>
            </a:r>
            <a:br>
              <a:rPr lang="nl-NL" sz="2800" dirty="0" smtClean="0"/>
            </a:br>
            <a:endParaRPr lang="nl-NL" sz="2800" dirty="0" smtClean="0"/>
          </a:p>
          <a:p>
            <a:pPr rtl="0"/>
            <a:r>
              <a:rPr sz="2800"/>
              <a:t>Options for action in 2015 and 2025 </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566449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3200">
                <a:solidFill>
                  <a:srgbClr val="FFFFFF"/>
                </a:solidFill>
                <a:latin typeface="News Gothic MT" charset="0"/>
                <a:ea typeface="ＭＳ Ｐゴシック" charset="0"/>
                <a:cs typeface="ＭＳ Ｐゴシック" charset="0"/>
              </a:rPr>
              <a:t>Perspective 1: implications</a:t>
            </a:r>
          </a:p>
        </p:txBody>
      </p:sp>
      <p:sp>
        <p:nvSpPr>
          <p:cNvPr id="81922"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138"/>
              </a:lnSpc>
            </a:pPr>
            <a:r>
              <a:rPr>
                <a:solidFill>
                  <a:srgbClr val="FFFFFF"/>
                </a:solidFill>
                <a:latin typeface="News Gothic MT" charset="0"/>
                <a:ea typeface="ＭＳ Ｐゴシック" charset="0"/>
                <a:cs typeface="ＭＳ Ｐゴシック" charset="0"/>
              </a:rPr>
              <a:t>Take yourself to 2025...</a:t>
            </a:r>
          </a:p>
          <a:p>
            <a:pPr rtl="0" eaLnBrk="1" hangingPunct="1">
              <a:lnSpc>
                <a:spcPts val="3138"/>
              </a:lnSpc>
            </a:pPr>
            <a:r>
              <a:rPr>
                <a:solidFill>
                  <a:srgbClr val="FFFFFF"/>
                </a:solidFill>
                <a:latin typeface="News Gothic MT" charset="0"/>
                <a:ea typeface="ＭＳ Ｐゴシック" charset="0"/>
                <a:cs typeface="ＭＳ Ｐゴシック" charset="0"/>
              </a:rPr>
              <a:t>Immerse yourself in one scenario at a time and imagine that you have relevant training/experience in 2025. (whether you agree with the scenario is irrelevant)</a:t>
            </a:r>
          </a:p>
          <a:p>
            <a:pPr rtl="0" eaLnBrk="1" hangingPunct="1">
              <a:lnSpc>
                <a:spcPts val="3138"/>
              </a:lnSpc>
            </a:pPr>
            <a:r>
              <a:rPr>
                <a:solidFill>
                  <a:srgbClr val="FFFFFF"/>
                </a:solidFill>
                <a:latin typeface="News Gothic MT" charset="0"/>
                <a:ea typeface="ＭＳ Ｐゴシック" charset="0"/>
                <a:cs typeface="ＭＳ Ｐゴシック" charset="0"/>
              </a:rPr>
              <a:t>Determine the consequences of each scenario for journalism &amp; the media sector as a whole</a:t>
            </a:r>
          </a:p>
          <a:p>
            <a:pPr rtl="0"/>
            <a:r>
              <a:rPr/>
              <a:t>Which of the existing beliefs for this time (2015) are outdated in this scenario?</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84251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a:t>
            </a:r>
            <a:r>
              <a:rPr sz="3200"/>
              <a:t>Implications for media companies</a:t>
            </a:r>
          </a:p>
        </p:txBody>
      </p:sp>
      <p:sp>
        <p:nvSpPr>
          <p:cNvPr id="3" name="Tijdelijke aanduiding voor inhoud 2"/>
          <p:cNvSpPr>
            <a:spLocks noGrp="1"/>
          </p:cNvSpPr>
          <p:nvPr>
            <p:ph idx="1"/>
          </p:nvPr>
        </p:nvSpPr>
        <p:spPr/>
        <p:txBody>
          <a:bodyPr>
            <a:normAutofit/>
          </a:bodyPr>
          <a:lstStyle/>
          <a:p>
            <a:pPr marL="0" indent="0" rtl="0">
              <a:buNone/>
            </a:pPr>
            <a:r>
              <a:rPr sz="2400"/>
              <a:t>What are the implications per scenario for: </a:t>
            </a:r>
          </a:p>
          <a:p>
            <a:pPr rtl="0"/>
            <a:r>
              <a:rPr sz="2400"/>
              <a:t>Current business models </a:t>
            </a:r>
          </a:p>
          <a:p>
            <a:pPr rtl="0"/>
            <a:r>
              <a:rPr sz="2400"/>
              <a:t>Titles in the portfolio</a:t>
            </a:r>
          </a:p>
          <a:p>
            <a:pPr rtl="0"/>
            <a:r>
              <a:rPr sz="2400"/>
              <a:t>Genres that can be successful</a:t>
            </a:r>
          </a:p>
          <a:p>
            <a:pPr rtl="0"/>
            <a:r>
              <a:rPr sz="2400"/>
              <a:t>The required competencies of employees</a:t>
            </a:r>
          </a:p>
          <a:p>
            <a:pPr rtl="0"/>
            <a:r>
              <a:rPr sz="2400"/>
              <a:t>Establishment of your company</a:t>
            </a:r>
          </a:p>
          <a:p>
            <a:pPr rtl="0"/>
            <a:r>
              <a:rPr sz="2400"/>
              <a:t>Takeovers and/or collaboration partners</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7103823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options</a:t>
            </a:r>
          </a:p>
        </p:txBody>
      </p:sp>
      <p:sp>
        <p:nvSpPr>
          <p:cNvPr id="3" name="Tijdelijke aanduiding voor inhoud 2"/>
          <p:cNvSpPr>
            <a:spLocks noGrp="1"/>
          </p:cNvSpPr>
          <p:nvPr>
            <p:ph idx="1"/>
          </p:nvPr>
        </p:nvSpPr>
        <p:spPr/>
        <p:txBody>
          <a:bodyPr/>
          <a:lstStyle/>
          <a:p>
            <a:pPr marL="0" indent="0" rtl="0">
              <a:buNone/>
            </a:pPr>
            <a:r>
              <a:rPr sz="2800"/>
              <a:t>What are the options for action in each scenario?</a:t>
            </a:r>
          </a:p>
          <a:p>
            <a:pPr marL="0" indent="0" rtl="0">
              <a:buNone/>
            </a:pPr>
            <a:r>
              <a:rPr sz="2800"/>
              <a:t> </a:t>
            </a:r>
          </a:p>
          <a:p>
            <a:pPr marL="514350" indent="-514350" rtl="0">
              <a:buFont typeface="+mj-lt"/>
              <a:buAutoNum type="arabicPeriod"/>
            </a:pPr>
            <a:r>
              <a:rPr sz="2800"/>
              <a:t>What things that you are currently doing would you most likely have to reduce or even stop (the most difficult!)</a:t>
            </a:r>
          </a:p>
          <a:p>
            <a:pPr marL="514350" indent="-514350" rtl="0">
              <a:buFont typeface="+mj-lt"/>
              <a:buAutoNum type="arabicPeriod"/>
            </a:pPr>
            <a:r>
              <a:rPr sz="2800"/>
              <a:t>What new things would you have to start or increase the tempo of (the nicest!)</a:t>
            </a:r>
          </a:p>
          <a:p>
            <a:pPr marL="514350" indent="-514350" rtl="0">
              <a:buFont typeface="+mj-lt"/>
              <a:buAutoNum type="arabicPeriod"/>
            </a:pPr>
            <a:r>
              <a:rPr sz="2800"/>
              <a:t>What does that mean for the commitment of resources (manpower, money, systems)</a:t>
            </a:r>
          </a:p>
          <a:p>
            <a:pPr marL="0" indent="0">
              <a:buNone/>
            </a:pPr>
            <a:endParaRPr lang="nl-NL" sz="28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1342131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t>Perspective 2: cleaning out existing strategy</a:t>
            </a:r>
          </a:p>
        </p:txBody>
      </p:sp>
      <p:sp>
        <p:nvSpPr>
          <p:cNvPr id="3" name="Tijdelijke aanduiding voor inhoud 2"/>
          <p:cNvSpPr>
            <a:spLocks noGrp="1"/>
          </p:cNvSpPr>
          <p:nvPr>
            <p:ph idx="1"/>
          </p:nvPr>
        </p:nvSpPr>
        <p:spPr/>
        <p:txBody>
          <a:bodyPr/>
          <a:lstStyle/>
          <a:p>
            <a:pPr rtl="0"/>
            <a:r>
              <a:rPr/>
              <a:t>Checking current plans &amp; strategy</a:t>
            </a:r>
          </a:p>
          <a:p>
            <a:pPr rtl="0"/>
            <a:r>
              <a:rPr/>
              <a:t>Concrete actions!</a:t>
            </a:r>
          </a:p>
          <a:p>
            <a:pPr marL="457200" lvl="1" indent="0">
              <a:buNone/>
            </a:pPr>
            <a:endParaRPr lang="nl-NL" sz="2400" dirty="0" smtClean="0"/>
          </a:p>
          <a:p>
            <a:pPr marL="457200" lvl="1" indent="0">
              <a:buNone/>
            </a:pPr>
            <a:endParaRPr lang="nl-NL" dirty="0"/>
          </a:p>
          <a:p>
            <a:pPr marL="457200" lvl="1" indent="0" rtl="0">
              <a:buNone/>
            </a:pPr>
            <a:r>
              <a:rPr sz="2400"/>
              <a:t> </a:t>
            </a:r>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2239996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2: Clean-out</a:t>
            </a:r>
          </a:p>
        </p:txBody>
      </p:sp>
      <p:sp>
        <p:nvSpPr>
          <p:cNvPr id="3" name="Tijdelijke aanduiding voor inhoud 2"/>
          <p:cNvSpPr>
            <a:spLocks noGrp="1"/>
          </p:cNvSpPr>
          <p:nvPr>
            <p:ph idx="1"/>
          </p:nvPr>
        </p:nvSpPr>
        <p:spPr/>
        <p:txBody>
          <a:bodyPr/>
          <a:lstStyle/>
          <a:p>
            <a:pPr marL="0" indent="0" rtl="0">
              <a:buNone/>
            </a:pPr>
            <a:r>
              <a:rPr sz="2000"/>
              <a:t>If we take our existing visions, implicit and explicit strategies &amp; plans and expose them to the 'storm force' of a scenario: </a:t>
            </a:r>
          </a:p>
          <a:p>
            <a:endParaRPr lang="nl-NL" sz="2000" dirty="0" smtClean="0"/>
          </a:p>
          <a:p>
            <a:pPr rtl="0"/>
            <a:r>
              <a:rPr sz="2000"/>
              <a:t>What is the extent of the damage caused to our existing plans in all four scenarios?</a:t>
            </a:r>
          </a:p>
          <a:p>
            <a:pPr rtl="0"/>
            <a:r>
              <a:rPr sz="2000"/>
              <a:t>What are the risks, threats and opportunities in each of the four scenarios and to what extent are they covered by the current plan? </a:t>
            </a:r>
          </a:p>
          <a:p>
            <a:pPr rtl="0"/>
            <a:r>
              <a:rPr sz="2000"/>
              <a:t>Read paragraph 5.3 (pages 36 and 37): to what extent does the current strategy address the strategic challenges for journalism described here?</a:t>
            </a:r>
          </a:p>
          <a:p>
            <a:pPr marL="457200" lvl="1" indent="0">
              <a:buNone/>
            </a:pPr>
            <a:endParaRPr lang="nl-NL" sz="2000" dirty="0"/>
          </a:p>
          <a:p>
            <a:endParaRPr lang="nl-NL" sz="20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402834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concrete actions!</a:t>
            </a:r>
          </a:p>
        </p:txBody>
      </p:sp>
      <p:sp>
        <p:nvSpPr>
          <p:cNvPr id="3" name="Tijdelijke aanduiding voor inhoud 2"/>
          <p:cNvSpPr>
            <a:spLocks noGrp="1"/>
          </p:cNvSpPr>
          <p:nvPr>
            <p:ph idx="1"/>
          </p:nvPr>
        </p:nvSpPr>
        <p:spPr/>
        <p:txBody>
          <a:bodyPr/>
          <a:lstStyle/>
          <a:p>
            <a:pPr marL="0" indent="0" rtl="0">
              <a:buNone/>
            </a:pPr>
            <a:r>
              <a:rPr/>
              <a:t>Options, monitoring and 'clean-out' requirements for all three concrete actions. What are they?</a:t>
            </a:r>
          </a:p>
          <a:p>
            <a:pPr rtl="0"/>
            <a:r>
              <a:rPr/>
              <a:t>For the upcoming quarter?</a:t>
            </a:r>
          </a:p>
          <a:p>
            <a:pPr rtl="0"/>
            <a:r>
              <a:rPr/>
              <a:t>For the coming year?</a:t>
            </a:r>
          </a:p>
          <a:p>
            <a:pPr rtl="0"/>
            <a:r>
              <a:rPr/>
              <a:t>For the coming 3 years?</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548902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t>Perspective 3</a:t>
            </a:r>
          </a:p>
        </p:txBody>
      </p:sp>
      <p:sp>
        <p:nvSpPr>
          <p:cNvPr id="3" name="Tijdelijke aanduiding voor inhoud 2"/>
          <p:cNvSpPr>
            <a:spLocks noGrp="1"/>
          </p:cNvSpPr>
          <p:nvPr>
            <p:ph idx="1"/>
          </p:nvPr>
        </p:nvSpPr>
        <p:spPr/>
        <p:txBody>
          <a:bodyPr/>
          <a:lstStyle/>
          <a:p>
            <a:pPr marL="457200" lvl="1" indent="0" rtl="0">
              <a:buNone/>
            </a:pPr>
            <a:r>
              <a:rPr sz="2400"/>
              <a:t>Desirability of exploring the scenarios &amp; possibilities to influence research</a:t>
            </a:r>
          </a:p>
          <a:p>
            <a:pPr marL="457200" lvl="1" indent="0">
              <a:buNone/>
            </a:pPr>
            <a:endParaRPr lang="nl-NL" sz="2400" dirty="0"/>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242155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3: questions posed by the scenarios</a:t>
            </a:r>
          </a:p>
        </p:txBody>
      </p:sp>
      <p:sp>
        <p:nvSpPr>
          <p:cNvPr id="3" name="Tijdelijke aanduiding voor inhoud 2"/>
          <p:cNvSpPr>
            <a:spLocks noGrp="1"/>
          </p:cNvSpPr>
          <p:nvPr>
            <p:ph idx="1"/>
          </p:nvPr>
        </p:nvSpPr>
        <p:spPr/>
        <p:txBody>
          <a:bodyPr>
            <a:normAutofit/>
          </a:bodyPr>
          <a:lstStyle/>
          <a:p>
            <a:pPr rtl="0"/>
            <a:r>
              <a:rPr/>
              <a:t>Which scenario do you deem most likely and why?</a:t>
            </a:r>
          </a:p>
          <a:p>
            <a:pPr rtl="0"/>
            <a:r>
              <a:rPr/>
              <a:t>Which scenario do you prefer and why?</a:t>
            </a:r>
          </a:p>
          <a:p>
            <a:pPr rtl="0"/>
            <a:r>
              <a:rPr/>
              <a:t>Which scenario do you fear and why?</a:t>
            </a:r>
          </a:p>
          <a:p>
            <a:pPr rtl="0"/>
            <a:r>
              <a:rPr/>
              <a:t>Can you see any opportunities for you to promote a scenario, whether or not it becomes reality or not?</a:t>
            </a:r>
          </a:p>
          <a:p>
            <a:pPr rtl="0"/>
            <a:r>
              <a:rPr/>
              <a:t>How can you increase the intervention capabilities (think for example of promoting collaboration)</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941665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a:r>
              <a:rPr>
                <a:latin typeface="News Gothic MT" charset="0"/>
                <a:ea typeface="ＭＳ Ｐゴシック" charset="0"/>
                <a:cs typeface="ＭＳ Ｐゴシック" charset="0"/>
              </a:rPr>
              <a:t>SVDJ research into the future of journalism</a:t>
            </a:r>
          </a:p>
        </p:txBody>
      </p:sp>
      <p:sp>
        <p:nvSpPr>
          <p:cNvPr id="3"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rtl="0">
              <a:buNone/>
            </a:pPr>
            <a:r>
              <a:rPr sz="2000">
                <a:solidFill>
                  <a:srgbClr val="FFFFFF"/>
                </a:solidFill>
                <a:latin typeface="News Gothic MT" charset="0"/>
                <a:ea typeface="ＭＳ Ｐゴシック" charset="0"/>
                <a:cs typeface="ＭＳ Ｐゴシック" charset="0"/>
              </a:rPr>
              <a:t>Research was carried out in an interactive </a:t>
            </a:r>
            <a:r>
              <a:rPr sz="2000">
                <a:latin typeface="News Gothic MT" charset="0"/>
                <a:ea typeface="ＭＳ Ｐゴシック" charset="0"/>
                <a:cs typeface="ＭＳ Ｐゴシック" charset="0"/>
              </a:rPr>
              <a:t>process with more than 150 journalists, scientists, publishers, directors, editors, educators and philosophers.</a:t>
            </a:r>
          </a:p>
          <a:p>
            <a:endParaRPr lang="nl-NL" sz="2000" dirty="0" smtClean="0">
              <a:latin typeface="News Gothic MT" charset="0"/>
              <a:ea typeface="ＭＳ Ｐゴシック" charset="0"/>
              <a:cs typeface="ＭＳ Ｐゴシック" charset="0"/>
            </a:endParaRPr>
          </a:p>
          <a:p>
            <a:pPr marL="0" indent="0" rtl="0">
              <a:buNone/>
            </a:pPr>
            <a:r>
              <a:rPr sz="2000">
                <a:latin typeface="News Gothic MT" charset="0"/>
                <a:ea typeface="ＭＳ Ｐゴシック" charset="0"/>
                <a:cs typeface="ＭＳ Ｐゴシック" charset="0"/>
              </a:rPr>
              <a:t>The result was: </a:t>
            </a:r>
          </a:p>
          <a:p>
            <a:pPr rtl="0"/>
            <a:r>
              <a:rPr sz="2000">
                <a:latin typeface="News Gothic MT" charset="0"/>
                <a:ea typeface="ＭＳ Ｐゴシック" charset="0"/>
                <a:cs typeface="ＭＳ Ｐゴシック" charset="0"/>
              </a:rPr>
              <a:t>A report to help government have a political debate about the future of journalism</a:t>
            </a:r>
          </a:p>
          <a:p>
            <a:pPr rtl="0"/>
            <a:r>
              <a:rPr sz="2000">
                <a:latin typeface="News Gothic MT" charset="0"/>
                <a:ea typeface="ＭＳ Ｐゴシック" charset="0"/>
                <a:cs typeface="ＭＳ Ｐゴシック" charset="0"/>
                <a:hlinkClick r:id="rId2"/>
              </a:rPr>
              <a:t>www.journalism2025.com</a:t>
            </a:r>
            <a:r>
              <a:rPr sz="2000">
                <a:latin typeface="News Gothic MT" charset="0"/>
                <a:ea typeface="ＭＳ Ｐゴシック" charset="0"/>
                <a:cs typeface="ＭＳ Ｐゴシック" charset="0"/>
              </a:rPr>
              <a:t>: a website that presents trends and scenarios clearly and gives clarity to the changes</a:t>
            </a:r>
          </a:p>
          <a:p>
            <a:pPr rtl="0"/>
            <a:r>
              <a:rPr sz="2000">
                <a:latin typeface="News Gothic MT" charset="0"/>
                <a:ea typeface="ＭＳ Ｐゴシック" charset="0"/>
                <a:cs typeface="ＭＳ Ｐゴシック" charset="0"/>
              </a:rPr>
              <a:t>Roadmaps for working sessions about the scenarios so that journalists and journalistic organisations are assisted in their renewal efforts</a:t>
            </a:r>
          </a:p>
          <a:p>
            <a:endParaRPr lang="nl-NL" sz="2000" dirty="0">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219200" y="2204864"/>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3</a:t>
            </a: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Practical use of the handbook with scenarios</a:t>
            </a:r>
          </a:p>
        </p:txBody>
      </p:sp>
      <p:sp>
        <p:nvSpPr>
          <p:cNvPr id="43010" name="Text Placeholder 5"/>
          <p:cNvSpPr>
            <a:spLocks noGrp="1"/>
          </p:cNvSpPr>
          <p:nvPr>
            <p:ph type="body" idx="1"/>
          </p:nvPr>
        </p:nvSpPr>
        <p:spPr bwMode="auto">
          <a:xfrm>
            <a:off x="1199443" y="4797425"/>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buFont typeface="Wingdings" charset="0"/>
              <a:buNone/>
            </a:pPr>
            <a:r>
              <a:rPr sz="1800">
                <a:solidFill>
                  <a:srgbClr val="FFFFFF"/>
                </a:solidFill>
                <a:latin typeface="News Gothic MT" charset="0"/>
                <a:ea typeface="ＭＳ Ｐゴシック" charset="0"/>
                <a:cs typeface="ＭＳ Ｐゴシック" charset="0"/>
              </a:rPr>
              <a:t>Working session regarding media organisations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l" rtl="0"/>
            <a:r>
              <a:rPr/>
              <a:t>Explanation </a:t>
            </a:r>
          </a:p>
        </p:txBody>
      </p:sp>
      <p:sp>
        <p:nvSpPr>
          <p:cNvPr id="5" name="Tijdelijke aanduiding voor inhoud 4"/>
          <p:cNvSpPr>
            <a:spLocks noGrp="1"/>
          </p:cNvSpPr>
          <p:nvPr>
            <p:ph idx="1"/>
          </p:nvPr>
        </p:nvSpPr>
        <p:spPr/>
        <p:txBody>
          <a:bodyPr/>
          <a:lstStyle/>
          <a:p>
            <a:pPr marL="0" indent="0" rtl="0">
              <a:buNone/>
            </a:pPr>
            <a:r>
              <a:rPr sz="1600"/>
              <a:t>This presentation can be used to support your use of the scenarios to explore the future of journalism and your role in it.</a:t>
            </a:r>
          </a:p>
          <a:p>
            <a:pPr marL="0" indent="0" rtl="0">
              <a:buNone/>
            </a:pPr>
            <a:r>
              <a:rPr sz="1600"/>
              <a:t> </a:t>
            </a:r>
          </a:p>
          <a:p>
            <a:pPr marL="0" indent="0" rtl="0">
              <a:buNone/>
            </a:pPr>
            <a:r>
              <a:rPr sz="1600"/>
              <a:t>The most fruitful approach is to do that during either one or several working sessions and a mixed group. </a:t>
            </a:r>
          </a:p>
          <a:p>
            <a:pPr marL="0" indent="0">
              <a:buNone/>
            </a:pPr>
            <a:endParaRPr lang="nl-NL" sz="1600" dirty="0"/>
          </a:p>
          <a:p>
            <a:pPr marL="0" indent="0" rtl="0">
              <a:buNone/>
            </a:pPr>
            <a:r>
              <a:rPr sz="1600"/>
              <a:t>We advise you to appoint 1 person to act as the facilitator of the working session. </a:t>
            </a:r>
          </a:p>
          <a:p>
            <a:pPr marL="0" indent="0">
              <a:buNone/>
            </a:pPr>
            <a:endParaRPr lang="nl-NL" sz="1600" dirty="0"/>
          </a:p>
          <a:p>
            <a:pPr marL="0" indent="0" rtl="0">
              <a:buNone/>
            </a:pPr>
            <a:r>
              <a:rPr sz="1600"/>
              <a:t>In some places the slides contain notes for the facilitator of the working session.</a:t>
            </a:r>
          </a:p>
          <a:p>
            <a:pPr marL="0" indent="0">
              <a:buNone/>
            </a:pPr>
            <a:endParaRPr lang="nl-NL" sz="1600" dirty="0"/>
          </a:p>
          <a:p>
            <a:pPr marL="0" indent="0" rtl="0">
              <a:buNone/>
            </a:pPr>
            <a:r>
              <a:rPr sz="1600"/>
              <a:t>NB</a:t>
            </a:r>
          </a:p>
          <a:p>
            <a:pPr marL="0" indent="0" rtl="0">
              <a:buNone/>
            </a:pPr>
            <a:r>
              <a:rPr sz="1600"/>
              <a:t>When there is a reference to a page number, it refers to the SVDJ report, </a:t>
            </a:r>
            <a:r>
              <a:rPr sz="1600" i="1"/>
              <a:t>Otherwise, any news?</a:t>
            </a:r>
            <a:r>
              <a:rPr sz="1600"/>
              <a:t> When we refer to slides, we mean this PowerPoint presentation</a:t>
            </a:r>
          </a:p>
          <a:p>
            <a:pPr marL="0" indent="0">
              <a:buNone/>
            </a:pPr>
            <a:endParaRPr lang="nl-NL" sz="1600" dirty="0" smtClean="0"/>
          </a:p>
          <a:p>
            <a:pPr marL="0" indent="0">
              <a:buNone/>
            </a:pPr>
            <a:endParaRPr lang="nl-NL" sz="1600" dirty="0"/>
          </a:p>
          <a:p>
            <a:pPr marL="0" indent="0">
              <a:buNone/>
            </a:pPr>
            <a:endParaRPr lang="nl-NL" sz="1600" dirty="0" smtClean="0"/>
          </a:p>
          <a:p>
            <a:pPr marL="0" indent="0">
              <a:buNone/>
            </a:pPr>
            <a:endParaRPr lang="nl-NL" sz="1600" dirty="0"/>
          </a:p>
          <a:p>
            <a:pPr marL="0" indent="0">
              <a:buNone/>
            </a:pPr>
            <a:endParaRPr lang="nl-NL" sz="1600" dirty="0" smtClean="0"/>
          </a:p>
          <a:p>
            <a:pPr marL="0" indent="0">
              <a:buNone/>
            </a:pPr>
            <a:endParaRPr lang="nl-NL" sz="1600"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275902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Preparation of the working session (1)</a:t>
            </a:r>
          </a:p>
        </p:txBody>
      </p:sp>
      <p:sp>
        <p:nvSpPr>
          <p:cNvPr id="5" name="Tijdelijke aanduiding voor inhoud 4"/>
          <p:cNvSpPr>
            <a:spLocks noGrp="1"/>
          </p:cNvSpPr>
          <p:nvPr>
            <p:ph idx="1"/>
          </p:nvPr>
        </p:nvSpPr>
        <p:spPr/>
        <p:txBody>
          <a:bodyPr/>
          <a:lstStyle/>
          <a:p>
            <a:pPr marL="0" indent="0" rtl="0">
              <a:buNone/>
            </a:pPr>
            <a:r>
              <a:rPr sz="1600"/>
              <a:t>Reserve at least 2.5 hours for the working session  </a:t>
            </a:r>
          </a:p>
          <a:p>
            <a:pPr marL="0" indent="0">
              <a:buNone/>
            </a:pPr>
            <a:endParaRPr lang="nl-NL" sz="1600" dirty="0" smtClean="0"/>
          </a:p>
          <a:p>
            <a:pPr marL="0" indent="0" rtl="0">
              <a:buNone/>
            </a:pPr>
            <a:r>
              <a:rPr sz="1600"/>
              <a:t>Think carefully about the composition of the group. Often, the best result come from a mix of ages, experience and expertise. For example: journalists, publishers, freelancers, as well as marketing &amp; sales.</a:t>
            </a:r>
          </a:p>
          <a:p>
            <a:pPr marL="0" indent="0">
              <a:buNone/>
            </a:pPr>
            <a:endParaRPr lang="nl-NL" sz="1600" dirty="0"/>
          </a:p>
          <a:p>
            <a:pPr marL="0" indent="0" rtl="0">
              <a:buNone/>
            </a:pPr>
            <a:r>
              <a:rPr sz="1600"/>
              <a:t>All participants should read the SVDJ report in advance (available for download from www.journalism2025.com). </a:t>
            </a:r>
          </a:p>
          <a:p>
            <a:pPr marL="0" indent="0">
              <a:buNone/>
            </a:pPr>
            <a:endParaRPr lang="nl-NL" sz="1600" dirty="0"/>
          </a:p>
          <a:p>
            <a:pPr marL="0" indent="0" rtl="0">
              <a:buNone/>
            </a:pPr>
            <a:r>
              <a:rPr sz="1600"/>
              <a:t>The facilitator should take the following materials for attendees:</a:t>
            </a:r>
          </a:p>
          <a:p>
            <a:pPr rtl="0"/>
            <a:r>
              <a:rPr sz="1600"/>
              <a:t>the summary from the report for all participants (p. 4 &amp; 5); </a:t>
            </a:r>
          </a:p>
          <a:p>
            <a:pPr rtl="0"/>
            <a:r>
              <a:rPr sz="1600"/>
              <a:t>overview of the trends (p. 24)</a:t>
            </a:r>
          </a:p>
          <a:p>
            <a:pPr rtl="0"/>
            <a:r>
              <a:rPr sz="1600"/>
              <a:t>short descriptions of the scenarios (p. 28)</a:t>
            </a:r>
          </a:p>
          <a:p>
            <a:endParaRPr lang="nl-NL" sz="1600" dirty="0"/>
          </a:p>
          <a:p>
            <a:pPr marL="0" indent="0" rtl="0">
              <a:buNone/>
            </a:pPr>
            <a:r>
              <a:rPr sz="1600"/>
              <a:t>The facilitator should read this presentation and make adjustments as required (see next slide)</a:t>
            </a:r>
          </a:p>
          <a:p>
            <a:pPr marL="0" indent="0">
              <a:buNone/>
            </a:pPr>
            <a:endParaRPr lang="nl-NL" sz="1600" dirty="0" smtClean="0"/>
          </a:p>
          <a:p>
            <a:pPr marL="0" indent="0">
              <a:buNone/>
            </a:pPr>
            <a:endParaRPr lang="nl-NL" sz="1600" dirty="0"/>
          </a:p>
          <a:p>
            <a:pPr marL="0" indent="0">
              <a:buNone/>
            </a:pPr>
            <a:endParaRPr lang="nl-NL" sz="1600" dirty="0" smtClean="0"/>
          </a:p>
          <a:p>
            <a:pPr marL="0" indent="0" rtl="0">
              <a:buNone/>
            </a:pPr>
            <a:r>
              <a:rPr sz="16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933116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Preparation of the working session (2)</a:t>
            </a:r>
          </a:p>
        </p:txBody>
      </p:sp>
      <p:sp>
        <p:nvSpPr>
          <p:cNvPr id="5" name="Tijdelijke aanduiding voor inhoud 4"/>
          <p:cNvSpPr>
            <a:spLocks noGrp="1"/>
          </p:cNvSpPr>
          <p:nvPr>
            <p:ph idx="1"/>
          </p:nvPr>
        </p:nvSpPr>
        <p:spPr/>
        <p:txBody>
          <a:bodyPr/>
          <a:lstStyle/>
          <a:p>
            <a:pPr marL="0" indent="0">
              <a:buNone/>
            </a:pPr>
            <a:endParaRPr lang="nl-NL" sz="1600" dirty="0" smtClean="0"/>
          </a:p>
          <a:p>
            <a:pPr marL="0" indent="0" rtl="0">
              <a:buNone/>
            </a:pPr>
            <a:r>
              <a:rPr sz="1600"/>
              <a:t>This presentation provides a brief summary of the process of the scenarios, describes the value of the scenarios and introduces the four different scenarios. </a:t>
            </a:r>
          </a:p>
          <a:p>
            <a:pPr marL="0" indent="0">
              <a:buNone/>
            </a:pPr>
            <a:endParaRPr lang="nl-NL" sz="1600" dirty="0"/>
          </a:p>
          <a:p>
            <a:pPr marL="0" indent="0" rtl="0">
              <a:buNone/>
            </a:pPr>
            <a:r>
              <a:rPr sz="1600"/>
              <a:t>There are then three different ways in which the scenarios can be used (in this presentation, we call these three perspectives). You can choose one, or do all three. If you choose to do just one, we advise perspective 1 because this is the core of scenario thinking: experiencing the future before being required to make informed choices.</a:t>
            </a:r>
          </a:p>
          <a:p>
            <a:pPr marL="0" indent="0">
              <a:buNone/>
            </a:pPr>
            <a:endParaRPr lang="nl-NL" sz="1600" strike="sngStrike" dirty="0" smtClean="0"/>
          </a:p>
          <a:p>
            <a:pPr marL="0" indent="0">
              <a:buNone/>
            </a:pPr>
            <a:endParaRPr lang="nl-NL" sz="1600" dirty="0" smtClean="0"/>
          </a:p>
          <a:p>
            <a:pPr marL="0" indent="0" rtl="0">
              <a:buNone/>
            </a:pPr>
            <a:r>
              <a:rPr sz="16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57701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a:solidFill>
                  <a:srgbClr val="FFFFFF"/>
                </a:solidFill>
                <a:latin typeface="News Gothic MT" charset="0"/>
                <a:ea typeface="ＭＳ Ｐゴシック" charset="0"/>
                <a:cs typeface="ＭＳ Ｐゴシック" charset="0"/>
              </a:rPr>
              <a:t>How were the scenarios developed?</a:t>
            </a:r>
          </a:p>
        </p:txBody>
      </p:sp>
      <p:sp>
        <p:nvSpPr>
          <p:cNvPr id="35843"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275"/>
              </a:lnSpc>
            </a:pPr>
            <a:r>
              <a:rPr sz="2400">
                <a:solidFill>
                  <a:srgbClr val="FFFFFF"/>
                </a:solidFill>
                <a:latin typeface="News Gothic MT" charset="0"/>
                <a:ea typeface="ＭＳ Ｐゴシック" charset="0"/>
                <a:cs typeface="ＭＳ Ｐゴシック" charset="0"/>
              </a:rPr>
              <a:t>Trends were collected and analysed</a:t>
            </a:r>
          </a:p>
          <a:p>
            <a:pPr rtl="0" eaLnBrk="1" hangingPunct="1">
              <a:lnSpc>
                <a:spcPts val="3275"/>
              </a:lnSpc>
            </a:pPr>
            <a:r>
              <a:rPr sz="2400">
                <a:solidFill>
                  <a:srgbClr val="FFFFFF"/>
                </a:solidFill>
                <a:latin typeface="News Gothic MT" charset="0"/>
                <a:ea typeface="ＭＳ Ｐゴシック" charset="0"/>
                <a:cs typeface="ＭＳ Ｐゴシック" charset="0"/>
              </a:rPr>
              <a:t>Trends with the greatest impact were selected</a:t>
            </a:r>
          </a:p>
          <a:p>
            <a:pPr rtl="0" eaLnBrk="1" hangingPunct="1">
              <a:lnSpc>
                <a:spcPts val="3275"/>
              </a:lnSpc>
            </a:pPr>
            <a:r>
              <a:rPr sz="2400">
                <a:solidFill>
                  <a:srgbClr val="FFFFFF"/>
                </a:solidFill>
                <a:latin typeface="News Gothic MT" charset="0"/>
                <a:ea typeface="ＭＳ Ｐゴシック" charset="0"/>
                <a:cs typeface="ＭＳ Ｐゴシック" charset="0"/>
              </a:rPr>
              <a:t>Fundamental uncertainties were set against each other</a:t>
            </a:r>
          </a:p>
          <a:p>
            <a:pPr rtl="0" eaLnBrk="1" hangingPunct="1">
              <a:lnSpc>
                <a:spcPts val="3275"/>
              </a:lnSpc>
            </a:pPr>
            <a:r>
              <a:rPr sz="2400">
                <a:solidFill>
                  <a:srgbClr val="FFFFFF"/>
                </a:solidFill>
                <a:latin typeface="News Gothic MT" charset="0"/>
                <a:ea typeface="ＭＳ Ｐゴシック" charset="0"/>
                <a:cs typeface="ＭＳ Ｐゴシック" charset="0"/>
              </a:rPr>
              <a:t>After which, greatly differing potential futures emerge</a:t>
            </a:r>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a:p>
            <a:pPr marL="0" indent="0" rtl="0">
              <a:buNone/>
            </a:pPr>
            <a:r>
              <a:rPr sz="1800"/>
              <a:t>NB</a:t>
            </a:r>
          </a:p>
          <a:p>
            <a:pPr marL="0" indent="0" rtl="0">
              <a:buNone/>
            </a:pPr>
            <a:r>
              <a:rPr sz="1800"/>
              <a:t>When there is a reference to a page number in this presentation, it refers to the SVDJ report, </a:t>
            </a:r>
            <a:r>
              <a:rPr sz="1800" i="1"/>
              <a:t>Otherwise, any news?</a:t>
            </a:r>
            <a:r>
              <a:rPr sz="1800"/>
              <a:t> When we refer to slides, we mean this PowerPoint presentation</a:t>
            </a:r>
          </a:p>
          <a:p>
            <a:pPr marL="0" indent="0">
              <a:buNone/>
            </a:pPr>
            <a:endParaRPr lang="nl-NL" dirty="0"/>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758561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sz="4000">
                <a:solidFill>
                  <a:srgbClr val="FFFFFF"/>
                </a:solidFill>
                <a:latin typeface="News Gothic MT" charset="0"/>
                <a:ea typeface="ＭＳ Ｐゴシック" charset="0"/>
                <a:cs typeface="ＭＳ Ｐゴシック" charset="0"/>
              </a:rPr>
              <a:t>What are scenarios?</a:t>
            </a: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200">
                <a:solidFill>
                  <a:srgbClr val="FFFFFF"/>
                </a:solidFill>
                <a:latin typeface="News Gothic MT" charset="0"/>
                <a:ea typeface="ＭＳ Ｐゴシック" charset="0"/>
                <a:cs typeface="News Gothic MT" charset="0"/>
              </a:rPr>
              <a:t>Fictional stories about the future</a:t>
            </a:r>
          </a:p>
          <a:p>
            <a:pPr rtl="0" eaLnBrk="1" hangingPunct="1">
              <a:lnSpc>
                <a:spcPts val="3425"/>
              </a:lnSpc>
            </a:pPr>
            <a:r>
              <a:rPr sz="2200">
                <a:solidFill>
                  <a:srgbClr val="FFFFFF"/>
                </a:solidFill>
                <a:latin typeface="News Gothic MT" charset="0"/>
                <a:ea typeface="ＭＳ Ｐゴシック" charset="0"/>
                <a:cs typeface="News Gothic MT" charset="0"/>
              </a:rPr>
              <a:t>They describe the world around you: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that which you cannot influence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but which has a significant impact on journalism </a:t>
            </a:r>
          </a:p>
          <a:p>
            <a:pPr rtl="0" eaLnBrk="1" hangingPunct="1">
              <a:lnSpc>
                <a:spcPts val="3425"/>
              </a:lnSpc>
            </a:pPr>
            <a:r>
              <a:rPr sz="2200">
                <a:solidFill>
                  <a:srgbClr val="FFFFFF"/>
                </a:solidFill>
                <a:latin typeface="News Gothic MT" charset="0"/>
                <a:ea typeface="ＭＳ Ｐゴシック" charset="0"/>
                <a:cs typeface="News Gothic MT" charset="0"/>
              </a:rPr>
              <a:t>A thinking experiment: what if the world were to look like this? </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892247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What do you get from scenarios?</a:t>
            </a: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400">
                <a:solidFill>
                  <a:srgbClr val="FFFFFF"/>
                </a:solidFill>
                <a:latin typeface="News Gothic MT" charset="0"/>
                <a:ea typeface="ＭＳ Ｐゴシック" charset="0"/>
                <a:cs typeface="ＭＳ Ｐゴシック" charset="0"/>
              </a:rPr>
              <a:t>A better understanding of a complex world</a:t>
            </a:r>
          </a:p>
          <a:p>
            <a:pPr rtl="0" eaLnBrk="1" hangingPunct="1">
              <a:lnSpc>
                <a:spcPts val="3425"/>
              </a:lnSpc>
            </a:pPr>
            <a:r>
              <a:rPr sz="2400">
                <a:solidFill>
                  <a:srgbClr val="FFFFFF"/>
                </a:solidFill>
                <a:latin typeface="News Gothic MT" charset="0"/>
                <a:ea typeface="ＭＳ Ｐゴシック" charset="0"/>
                <a:cs typeface="ＭＳ Ｐゴシック" charset="0"/>
              </a:rPr>
              <a:t>Earlier recognition of important developments</a:t>
            </a:r>
          </a:p>
          <a:p>
            <a:pPr rtl="0" eaLnBrk="1" hangingPunct="1">
              <a:lnSpc>
                <a:spcPts val="3425"/>
              </a:lnSpc>
            </a:pPr>
            <a:r>
              <a:rPr sz="2400">
                <a:solidFill>
                  <a:srgbClr val="FFFFFF"/>
                </a:solidFill>
                <a:latin typeface="News Gothic MT" charset="0"/>
                <a:ea typeface="ＭＳ Ｐゴシック" charset="0"/>
                <a:cs typeface="ＭＳ Ｐゴシック" charset="0"/>
              </a:rPr>
              <a:t>Fewer surprises</a:t>
            </a:r>
          </a:p>
          <a:p>
            <a:pPr rtl="0" eaLnBrk="1" hangingPunct="1">
              <a:lnSpc>
                <a:spcPts val="3425"/>
              </a:lnSpc>
            </a:pPr>
            <a:r>
              <a:rPr sz="2400">
                <a:solidFill>
                  <a:srgbClr val="FFFFFF"/>
                </a:solidFill>
                <a:latin typeface="News Gothic MT" charset="0"/>
                <a:ea typeface="ＭＳ Ｐゴシック" charset="0"/>
                <a:cs typeface="ＭＳ Ｐゴシック" charset="0"/>
              </a:rPr>
              <a:t>Help to define a strategy</a:t>
            </a:r>
          </a:p>
          <a:p>
            <a:pPr rtl="0" eaLnBrk="1" hangingPunct="1">
              <a:lnSpc>
                <a:spcPts val="3425"/>
              </a:lnSpc>
            </a:pPr>
            <a:r>
              <a:rPr sz="2400">
                <a:solidFill>
                  <a:srgbClr val="FFFFFF"/>
                </a:solidFill>
                <a:latin typeface="News Gothic MT" charset="0"/>
                <a:ea typeface="ＭＳ Ｐゴシック" charset="0"/>
                <a:cs typeface="ＭＳ Ｐゴシック" charset="0"/>
              </a:rPr>
              <a:t>Placing a sharper focus on the strategic challenges facing your company/</a:t>
            </a:r>
            <a:r>
              <a:rPr>
                <a:solidFill>
                  <a:srgbClr val="FFFFFF"/>
                </a:solidFill>
                <a:latin typeface="News Gothic MT" charset="0"/>
                <a:ea typeface="ＭＳ Ｐゴシック" charset="0"/>
                <a:cs typeface="ＭＳ Ｐゴシック" charset="0"/>
              </a:rPr>
              <a:t>publisher</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923053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Looking at the trends:</a:t>
            </a:r>
          </a:p>
        </p:txBody>
      </p:sp>
      <p:sp>
        <p:nvSpPr>
          <p:cNvPr id="3" name="Tijdelijke aanduiding voor inhoud 2"/>
          <p:cNvSpPr>
            <a:spLocks noGrp="1"/>
          </p:cNvSpPr>
          <p:nvPr>
            <p:ph idx="1"/>
          </p:nvPr>
        </p:nvSpPr>
        <p:spPr/>
        <p:txBody>
          <a:bodyPr/>
          <a:lstStyle/>
          <a:p>
            <a:pPr marL="0" indent="0" rtl="0">
              <a:buNone/>
            </a:pPr>
            <a:r>
              <a:rPr sz="2400"/>
              <a:t>Trends in the study are divided into: </a:t>
            </a:r>
          </a:p>
          <a:p>
            <a:pPr marL="0" indent="0">
              <a:buNone/>
            </a:pPr>
            <a:endParaRPr lang="nl-NL" sz="2400" dirty="0" smtClean="0"/>
          </a:p>
          <a:p>
            <a:pPr rtl="0"/>
            <a:r>
              <a:rPr sz="2400"/>
              <a:t>Leading, independent trends: social and technological developments with great influence on journalism</a:t>
            </a:r>
          </a:p>
          <a:p>
            <a:pPr rtl="0"/>
            <a:r>
              <a:rPr/>
              <a:t>Dependent trends: trends within journalism itself</a:t>
            </a:r>
          </a:p>
          <a:p>
            <a:endParaRPr lang="nl-NL" sz="2400" dirty="0" smtClean="0"/>
          </a:p>
          <a:p>
            <a:pPr marL="0" indent="0" rtl="0">
              <a:buNone/>
            </a:pPr>
            <a:r>
              <a:rPr sz="2400"/>
              <a:t>The extent to which the both the steering, independent trends, as well as the dependent trends, can be determined accurately (see p. 24). </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159964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convinced will happen:</a:t>
            </a: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2000">
                <a:solidFill>
                  <a:srgbClr val="FFFFFF"/>
                </a:solidFill>
                <a:latin typeface="News Gothic MT" charset="0"/>
                <a:ea typeface="ＭＳ Ｐゴシック" charset="0"/>
                <a:cs typeface="ＭＳ Ｐゴシック" charset="0"/>
              </a:rPr>
              <a:t>Disruption to revenue models: subscriptions, single copy sales, advertising</a:t>
            </a:r>
          </a:p>
          <a:p>
            <a:pPr rtl="0" eaLnBrk="1" hangingPunct="1"/>
            <a:r>
              <a:rPr sz="2000">
                <a:latin typeface="News Gothic MT" charset="0"/>
                <a:ea typeface="ＭＳ Ｐゴシック" charset="0"/>
                <a:cs typeface="ＭＳ Ｐゴシック" charset="0"/>
              </a:rPr>
              <a:t>Smart devices and social media changing the playing field</a:t>
            </a:r>
          </a:p>
          <a:p>
            <a:pPr rtl="0" eaLnBrk="1" hangingPunct="1"/>
            <a:r>
              <a:rPr sz="2000">
                <a:solidFill>
                  <a:srgbClr val="FFFFFF"/>
                </a:solidFill>
                <a:latin typeface="News Gothic MT" charset="0"/>
                <a:ea typeface="ＭＳ Ｐゴシック" charset="0"/>
                <a:cs typeface="ＭＳ Ｐゴシック" charset="0"/>
              </a:rPr>
              <a:t>New consumers behaving fundamentally differently: simultaneous consumption, news snacking, references to source materials, Martini principle (consumers wanting news 'anytime, anywhere')</a:t>
            </a:r>
          </a:p>
          <a:p>
            <a:pPr rtl="0" eaLnBrk="1" hangingPunct="1"/>
            <a:r>
              <a:rPr sz="2000">
                <a:latin typeface="News Gothic MT" charset="0"/>
                <a:ea typeface="ＭＳ Ｐゴシック" charset="0"/>
                <a:cs typeface="ＭＳ Ｐゴシック" charset="0"/>
              </a:rPr>
              <a:t>Reduction of reading time</a:t>
            </a:r>
          </a:p>
          <a:p>
            <a:pPr rtl="0"/>
            <a:r>
              <a:rPr sz="2000">
                <a:latin typeface="News Gothic MT" charset="0"/>
                <a:ea typeface="ＭＳ Ｐゴシック" charset="0"/>
                <a:cs typeface="ＭＳ Ｐゴシック" charset="0"/>
              </a:rPr>
              <a:t>News consumer in the centre: on demand is the future</a:t>
            </a:r>
          </a:p>
          <a:p>
            <a:pPr rtl="0" eaLnBrk="1" hangingPunct="1"/>
            <a:r>
              <a:rPr sz="2000">
                <a:solidFill>
                  <a:srgbClr val="FFFFFF"/>
                </a:solidFill>
                <a:latin typeface="News Gothic MT" charset="0"/>
                <a:ea typeface="ＭＳ Ｐゴシック" charset="0"/>
                <a:cs typeface="ＭＳ Ｐゴシック" charset="0"/>
              </a:rPr>
              <a:t>Loss of interest in titles: unbundling, references, self publishing</a:t>
            </a:r>
          </a:p>
          <a:p>
            <a:pPr rtl="0" eaLnBrk="1" hangingPunct="1"/>
            <a:r>
              <a:rPr sz="2000">
                <a:solidFill>
                  <a:srgbClr val="FFFFFF"/>
                </a:solidFill>
                <a:latin typeface="News Gothic MT" charset="0"/>
                <a:ea typeface="ＭＳ Ｐゴシック" charset="0"/>
                <a:cs typeface="ＭＳ Ｐゴシック" charset="0"/>
              </a:rPr>
              <a:t>Opportunities for non-traditional news providers</a:t>
            </a:r>
          </a:p>
          <a:p>
            <a:pPr rtl="0" eaLnBrk="1" hangingPunct="1"/>
            <a:r>
              <a:rPr sz="2000">
                <a:solidFill>
                  <a:srgbClr val="FFFFFF"/>
                </a:solidFill>
                <a:latin typeface="News Gothic MT" charset="0"/>
                <a:ea typeface="ＭＳ Ｐゴシック" charset="0"/>
                <a:cs typeface="ＭＳ Ｐゴシック" charset="0"/>
              </a:rPr>
              <a:t>Images become increasingly important</a:t>
            </a: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467006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sure will happen:</a:t>
            </a: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rtl="0">
              <a:lnSpc>
                <a:spcPct val="115000"/>
              </a:lnSpc>
              <a:spcAft>
                <a:spcPts val="0"/>
              </a:spcAft>
              <a:buFont typeface="Symbol"/>
              <a:buChar char=""/>
            </a:pPr>
            <a:r>
              <a:rPr sz="2000">
                <a:cs typeface="News Gothic MT"/>
              </a:rPr>
              <a:t>The internet of things</a:t>
            </a:r>
          </a:p>
          <a:p>
            <a:pPr lvl="0" rtl="0">
              <a:lnSpc>
                <a:spcPct val="115000"/>
              </a:lnSpc>
              <a:spcAft>
                <a:spcPts val="0"/>
              </a:spcAft>
              <a:buFont typeface="Symbol"/>
              <a:buChar char=""/>
            </a:pPr>
            <a:r>
              <a:rPr sz="2000">
                <a:cs typeface="News Gothic MT"/>
              </a:rPr>
              <a:t>Media use is ambient: ubiquitous, embedded and adaptive</a:t>
            </a:r>
          </a:p>
          <a:p>
            <a:pPr lvl="0" rtl="0">
              <a:lnSpc>
                <a:spcPct val="115000"/>
              </a:lnSpc>
              <a:spcAft>
                <a:spcPts val="0"/>
              </a:spcAft>
              <a:buFont typeface="Symbol"/>
              <a:buChar char=""/>
            </a:pPr>
            <a:r>
              <a:rPr sz="2000">
                <a:cs typeface="News Gothic MT"/>
              </a:rPr>
              <a:t>Algorithms steer the consumption of news</a:t>
            </a:r>
          </a:p>
          <a:p>
            <a:pPr lvl="0" rtl="0">
              <a:lnSpc>
                <a:spcPct val="115000"/>
              </a:lnSpc>
              <a:spcAft>
                <a:spcPts val="1000"/>
              </a:spcAft>
              <a:buFont typeface="Symbol"/>
              <a:buChar char=""/>
            </a:pPr>
            <a:r>
              <a:rPr sz="2000">
                <a:cs typeface="News Gothic MT"/>
              </a:rPr>
              <a:t>Bandwidth growth creates more opportunities for images</a:t>
            </a:r>
          </a:p>
          <a:p>
            <a:pPr rtl="0" eaLnBrk="1" fontAlgn="t" hangingPunct="1"/>
            <a:r>
              <a:rPr sz="2000">
                <a:cs typeface="News Gothic MT"/>
              </a:rPr>
              <a:t>Public trust in journalism falls</a:t>
            </a:r>
          </a:p>
          <a:p>
            <a:pPr rtl="0" eaLnBrk="1" fontAlgn="t" hangingPunct="1"/>
            <a:r>
              <a:rPr sz="2000">
                <a:cs typeface="News Gothic MT"/>
              </a:rPr>
              <a:t>The importance of transparency and the accountability of journalists increases</a:t>
            </a:r>
          </a:p>
          <a:p>
            <a:pPr rtl="0" eaLnBrk="1" fontAlgn="t" hangingPunct="1"/>
            <a:r>
              <a:rPr sz="2000">
                <a:cs typeface="News Gothic MT"/>
              </a:rPr>
              <a:t>The citizen as a journalist?</a:t>
            </a:r>
          </a:p>
          <a:p>
            <a:pPr rtl="0" eaLnBrk="1" fontAlgn="t" hangingPunct="1"/>
            <a:r>
              <a:rPr sz="2000">
                <a:cs typeface="News Gothic MT"/>
              </a:rPr>
              <a:t>The power of change within traditional journalism organisations is too low?</a:t>
            </a:r>
          </a:p>
          <a:p>
            <a:pPr lvl="0">
              <a:lnSpc>
                <a:spcPct val="115000"/>
              </a:lnSpc>
              <a:spcAft>
                <a:spcPts val="1000"/>
              </a:spcAft>
              <a:buFont typeface="Symbol"/>
              <a:buChar char=""/>
            </a:pPr>
            <a:endParaRPr lang="nl-NL" sz="2000" dirty="0">
              <a:cs typeface="News Gothic MT"/>
            </a:endParaRP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002248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Aangepast ontwerp">
  <a:themeElements>
    <a:clrScheme name="Aangepast 2">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24575</TotalTime>
  <Words>2468</Words>
  <Application>Microsoft Office PowerPoint</Application>
  <PresentationFormat>Diavoorstelling (4:3)</PresentationFormat>
  <Paragraphs>320</Paragraphs>
  <Slides>33</Slides>
  <Notes>19</Notes>
  <HiddenSlides>0</HiddenSlides>
  <MMClips>0</MMClips>
  <ScaleCrop>false</ScaleCrop>
  <HeadingPairs>
    <vt:vector size="6" baseType="variant">
      <vt:variant>
        <vt:lpstr>Gebruikte lettertypen</vt:lpstr>
      </vt:variant>
      <vt:variant>
        <vt:i4>9</vt:i4>
      </vt:variant>
      <vt:variant>
        <vt:lpstr>Thema</vt:lpstr>
      </vt:variant>
      <vt:variant>
        <vt:i4>3</vt:i4>
      </vt:variant>
      <vt:variant>
        <vt:lpstr>Diatitels</vt:lpstr>
      </vt:variant>
      <vt:variant>
        <vt:i4>33</vt:i4>
      </vt:variant>
    </vt:vector>
  </HeadingPairs>
  <TitlesOfParts>
    <vt:vector size="45" baseType="lpstr">
      <vt:lpstr>ＭＳ Ｐゴシック</vt:lpstr>
      <vt:lpstr>Arial</vt:lpstr>
      <vt:lpstr>Calibri</vt:lpstr>
      <vt:lpstr>Calibri Light</vt:lpstr>
      <vt:lpstr>Helvetica</vt:lpstr>
      <vt:lpstr>MetaBook-Roman</vt:lpstr>
      <vt:lpstr>News Gothic MT</vt:lpstr>
      <vt:lpstr>Symbol</vt:lpstr>
      <vt:lpstr>Wingdings</vt:lpstr>
      <vt:lpstr>Office-thema</vt:lpstr>
      <vt:lpstr>1_Aangepast ontwerp</vt:lpstr>
      <vt:lpstr>Aangepast ontwerp</vt:lpstr>
      <vt:lpstr>Journalism in 2025  in four future scenarios: part 1</vt:lpstr>
      <vt:lpstr>Structure of this presentation</vt:lpstr>
      <vt:lpstr>SVDJ research into the future of journalism</vt:lpstr>
      <vt:lpstr>How were the scenarios developed?</vt:lpstr>
      <vt:lpstr>What are scenarios?</vt:lpstr>
      <vt:lpstr>What do you get from scenarios?</vt:lpstr>
      <vt:lpstr>Looking at the trends:</vt:lpstr>
      <vt:lpstr>What the participants in the scenario project are convinced will happen:</vt:lpstr>
      <vt:lpstr>What the participants in the scenario project are sure will happen:</vt:lpstr>
      <vt:lpstr>What raises more questions and is still uncertain:</vt:lpstr>
      <vt:lpstr>The scenarios vary: </vt:lpstr>
      <vt:lpstr>PowerPoint-presentatie</vt:lpstr>
      <vt:lpstr>PowerPoint-presentatie</vt:lpstr>
      <vt:lpstr>PowerPoint-presentatie</vt:lpstr>
      <vt:lpstr>PowerPoint-presentatie</vt:lpstr>
      <vt:lpstr>PowerPoint-presentatie</vt:lpstr>
      <vt:lpstr>PowerPoint-presentatie</vt:lpstr>
      <vt:lpstr>PowerPoint-presentatie</vt:lpstr>
      <vt:lpstr>Part 2  Working with the four scenarios</vt:lpstr>
      <vt:lpstr>The scenarios can be looked at from three perspectives</vt:lpstr>
      <vt:lpstr>Perspective 1: Implications of the scenarios, and exploring and recognising options for action </vt:lpstr>
      <vt:lpstr>Perspective 1: implications</vt:lpstr>
      <vt:lpstr>Perspective 1 Implications for media companies</vt:lpstr>
      <vt:lpstr>Perspective 1: options</vt:lpstr>
      <vt:lpstr>Perspective 2: cleaning out existing strategy</vt:lpstr>
      <vt:lpstr>Perspective 2: Clean-out</vt:lpstr>
      <vt:lpstr>Perspective: concrete actions!</vt:lpstr>
      <vt:lpstr>Perspective 3</vt:lpstr>
      <vt:lpstr>Perspective 3: questions posed by the scenarios</vt:lpstr>
      <vt:lpstr>Part 3  Practical use of the handbook with scenarios</vt:lpstr>
      <vt:lpstr>Explanation </vt:lpstr>
      <vt:lpstr>Preparation of the working session (1)</vt:lpstr>
      <vt:lpstr>Preparation of the working session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Mathilda</dc:creator>
  <cp:lastModifiedBy>Casper Wolfert</cp:lastModifiedBy>
  <cp:revision>372</cp:revision>
  <cp:lastPrinted>2015-05-11T13:25:33Z</cp:lastPrinted>
  <dcterms:created xsi:type="dcterms:W3CDTF">2011-04-04T14:19:58Z</dcterms:created>
  <dcterms:modified xsi:type="dcterms:W3CDTF">2015-06-08T10:03:27Z</dcterms:modified>
</cp:coreProperties>
</file>